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1" r:id="rId3"/>
    <p:sldMasterId id="2147483687" r:id="rId4"/>
  </p:sldMasterIdLst>
  <p:notesMasterIdLst>
    <p:notesMasterId r:id="rId44"/>
  </p:notesMasterIdLst>
  <p:handoutMasterIdLst>
    <p:handoutMasterId r:id="rId45"/>
  </p:handoutMasterIdLst>
  <p:sldIdLst>
    <p:sldId id="278" r:id="rId5"/>
    <p:sldId id="516" r:id="rId6"/>
    <p:sldId id="340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8" r:id="rId23"/>
    <p:sldId id="489" r:id="rId24"/>
    <p:sldId id="490" r:id="rId25"/>
    <p:sldId id="491" r:id="rId26"/>
    <p:sldId id="492" r:id="rId27"/>
    <p:sldId id="493" r:id="rId28"/>
    <p:sldId id="508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511" r:id="rId37"/>
    <p:sldId id="505" r:id="rId38"/>
    <p:sldId id="506" r:id="rId39"/>
    <p:sldId id="507" r:id="rId40"/>
    <p:sldId id="515" r:id="rId41"/>
    <p:sldId id="517" r:id="rId42"/>
    <p:sldId id="310" r:id="rId4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6" autoAdjust="0"/>
    <p:restoredTop sz="90377" autoAdjust="0"/>
  </p:normalViewPr>
  <p:slideViewPr>
    <p:cSldViewPr snapToGrid="0">
      <p:cViewPr varScale="1">
        <p:scale>
          <a:sx n="73" d="100"/>
          <a:sy n="73" d="100"/>
        </p:scale>
        <p:origin x="11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CD6CF-3C55-42A0-BEB7-B42BFB3817C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2D9C18-93B0-4321-AC5F-BC191738E28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Equity Shares</a:t>
          </a:r>
          <a:endParaRPr lang="en-US" dirty="0"/>
        </a:p>
      </dgm:t>
    </dgm:pt>
    <dgm:pt modelId="{50C45A69-F62B-4BFB-9C52-4D02A5BCA6C7}" type="parTrans" cxnId="{D7855B38-1E1E-4883-B29A-E3889978F532}">
      <dgm:prSet/>
      <dgm:spPr/>
      <dgm:t>
        <a:bodyPr/>
        <a:lstStyle/>
        <a:p>
          <a:endParaRPr lang="en-US"/>
        </a:p>
      </dgm:t>
    </dgm:pt>
    <dgm:pt modelId="{3FD23537-2E66-448F-8014-CAFD7BEFDCD6}" type="sibTrans" cxnId="{D7855B38-1E1E-4883-B29A-E3889978F532}">
      <dgm:prSet/>
      <dgm:spPr/>
      <dgm:t>
        <a:bodyPr/>
        <a:lstStyle/>
        <a:p>
          <a:endParaRPr lang="en-US"/>
        </a:p>
      </dgm:t>
    </dgm:pt>
    <dgm:pt modelId="{1886FB47-FD1A-4BE5-B4C9-F4DCDA74A05B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Preference Shares</a:t>
          </a:r>
          <a:endParaRPr lang="en-US" dirty="0"/>
        </a:p>
      </dgm:t>
    </dgm:pt>
    <dgm:pt modelId="{6F220EB3-9892-4572-B01E-76D4A00414EB}" type="parTrans" cxnId="{903AF657-D06E-464D-AD7C-09E193313A33}">
      <dgm:prSet/>
      <dgm:spPr/>
      <dgm:t>
        <a:bodyPr/>
        <a:lstStyle/>
        <a:p>
          <a:endParaRPr lang="en-US"/>
        </a:p>
      </dgm:t>
    </dgm:pt>
    <dgm:pt modelId="{965087A9-A1FA-4AC4-B0BD-B1BFA4A8A405}" type="sibTrans" cxnId="{903AF657-D06E-464D-AD7C-09E193313A33}">
      <dgm:prSet/>
      <dgm:spPr/>
      <dgm:t>
        <a:bodyPr/>
        <a:lstStyle/>
        <a:p>
          <a:endParaRPr lang="en-US"/>
        </a:p>
      </dgm:t>
    </dgm:pt>
    <dgm:pt modelId="{0ED9BDA4-3C64-49A9-9AA0-2A588672961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Debentures</a:t>
          </a:r>
          <a:endParaRPr lang="en-US" dirty="0"/>
        </a:p>
      </dgm:t>
    </dgm:pt>
    <dgm:pt modelId="{1324DDA0-8FF4-4C04-A015-C641A016CB1E}" type="parTrans" cxnId="{2CFABE5C-A667-420F-A280-A1F88E48C939}">
      <dgm:prSet/>
      <dgm:spPr/>
      <dgm:t>
        <a:bodyPr/>
        <a:lstStyle/>
        <a:p>
          <a:endParaRPr lang="en-US"/>
        </a:p>
      </dgm:t>
    </dgm:pt>
    <dgm:pt modelId="{9D90162E-0278-47F2-96EC-4FFC3DAE7581}" type="sibTrans" cxnId="{2CFABE5C-A667-420F-A280-A1F88E48C939}">
      <dgm:prSet/>
      <dgm:spPr/>
      <dgm:t>
        <a:bodyPr/>
        <a:lstStyle/>
        <a:p>
          <a:endParaRPr lang="en-US"/>
        </a:p>
      </dgm:t>
    </dgm:pt>
    <dgm:pt modelId="{FAC9E4E8-4CFE-4F9D-87B3-57D6AC906392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Bonds</a:t>
          </a:r>
          <a:endParaRPr lang="en-US" dirty="0"/>
        </a:p>
      </dgm:t>
    </dgm:pt>
    <dgm:pt modelId="{2740EDE3-79CD-48A8-A4F1-6F1067FBDEC7}" type="parTrans" cxnId="{EDFCBF63-AA00-428D-AF9B-72989A714FE6}">
      <dgm:prSet/>
      <dgm:spPr/>
      <dgm:t>
        <a:bodyPr/>
        <a:lstStyle/>
        <a:p>
          <a:endParaRPr lang="en-US"/>
        </a:p>
      </dgm:t>
    </dgm:pt>
    <dgm:pt modelId="{699EBC03-D05A-4F07-B91C-FD084FB37156}" type="sibTrans" cxnId="{EDFCBF63-AA00-428D-AF9B-72989A714FE6}">
      <dgm:prSet/>
      <dgm:spPr/>
      <dgm:t>
        <a:bodyPr/>
        <a:lstStyle/>
        <a:p>
          <a:endParaRPr lang="en-US"/>
        </a:p>
      </dgm:t>
    </dgm:pt>
    <dgm:pt modelId="{7BFD065D-4ECE-4111-86FC-1DD0BA98021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Mutual Fund Units</a:t>
          </a:r>
          <a:endParaRPr lang="en-US" dirty="0"/>
        </a:p>
      </dgm:t>
    </dgm:pt>
    <dgm:pt modelId="{32DB1F15-C776-4201-B4F7-F5475BC97B43}" type="parTrans" cxnId="{5D8FAEAD-2423-4C73-B19C-6A2078372DD9}">
      <dgm:prSet/>
      <dgm:spPr/>
      <dgm:t>
        <a:bodyPr/>
        <a:lstStyle/>
        <a:p>
          <a:endParaRPr lang="en-US"/>
        </a:p>
      </dgm:t>
    </dgm:pt>
    <dgm:pt modelId="{111F802F-37E9-41B5-84A2-7464FE72AB9A}" type="sibTrans" cxnId="{5D8FAEAD-2423-4C73-B19C-6A2078372DD9}">
      <dgm:prSet/>
      <dgm:spPr/>
      <dgm:t>
        <a:bodyPr/>
        <a:lstStyle/>
        <a:p>
          <a:endParaRPr lang="en-US"/>
        </a:p>
      </dgm:t>
    </dgm:pt>
    <dgm:pt modelId="{62590C15-2E28-418F-90C6-5299C5547505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Government Securities</a:t>
          </a:r>
          <a:endParaRPr lang="en-US" dirty="0"/>
        </a:p>
      </dgm:t>
    </dgm:pt>
    <dgm:pt modelId="{3C8D2283-43B4-4144-A51D-0DBF3A722B83}" type="parTrans" cxnId="{6F78AE06-9CF2-47A4-8515-FBD37AB28796}">
      <dgm:prSet/>
      <dgm:spPr/>
      <dgm:t>
        <a:bodyPr/>
        <a:lstStyle/>
        <a:p>
          <a:endParaRPr lang="en-US"/>
        </a:p>
      </dgm:t>
    </dgm:pt>
    <dgm:pt modelId="{7827BA8E-02D5-4E7F-B701-11CCEA1FC502}" type="sibTrans" cxnId="{6F78AE06-9CF2-47A4-8515-FBD37AB28796}">
      <dgm:prSet/>
      <dgm:spPr/>
      <dgm:t>
        <a:bodyPr/>
        <a:lstStyle/>
        <a:p>
          <a:endParaRPr lang="en-US"/>
        </a:p>
      </dgm:t>
    </dgm:pt>
    <dgm:pt modelId="{96F46217-08FB-46EA-B383-682A76F13EC9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Sovereign Gold Bonds</a:t>
          </a:r>
          <a:endParaRPr lang="en-US" dirty="0"/>
        </a:p>
      </dgm:t>
    </dgm:pt>
    <dgm:pt modelId="{6D61AFE0-CDBA-4E5D-B24A-35F57BE081D7}" type="parTrans" cxnId="{3BCD4E58-DC31-4B62-979B-F32E12AA1E96}">
      <dgm:prSet/>
      <dgm:spPr/>
      <dgm:t>
        <a:bodyPr/>
        <a:lstStyle/>
        <a:p>
          <a:endParaRPr lang="en-US"/>
        </a:p>
      </dgm:t>
    </dgm:pt>
    <dgm:pt modelId="{A0277CD9-76E1-4830-881D-B5E8DC417B54}" type="sibTrans" cxnId="{3BCD4E58-DC31-4B62-979B-F32E12AA1E96}">
      <dgm:prSet/>
      <dgm:spPr/>
      <dgm:t>
        <a:bodyPr/>
        <a:lstStyle/>
        <a:p>
          <a:endParaRPr lang="en-US"/>
        </a:p>
      </dgm:t>
    </dgm:pt>
    <dgm:pt modelId="{E397E1C0-A276-4C6A-83DF-FD7F12E32B46}" type="pres">
      <dgm:prSet presAssocID="{4E2CD6CF-3C55-42A0-BEB7-B42BFB3817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12EE23-96E4-41F9-90BE-EDA687F6CE34}" type="pres">
      <dgm:prSet presAssocID="{222D9C18-93B0-4321-AC5F-BC191738E28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1641A-A8E0-4859-A1F7-2C2BCE97E83A}" type="pres">
      <dgm:prSet presAssocID="{3FD23537-2E66-448F-8014-CAFD7BEFDCD6}" presName="sibTrans" presStyleCnt="0"/>
      <dgm:spPr/>
    </dgm:pt>
    <dgm:pt modelId="{F5E48CF2-0811-4C74-8363-7127E1EE5223}" type="pres">
      <dgm:prSet presAssocID="{1886FB47-FD1A-4BE5-B4C9-F4DCDA74A05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90957-A4F3-4871-A89D-99B6D5E25392}" type="pres">
      <dgm:prSet presAssocID="{965087A9-A1FA-4AC4-B0BD-B1BFA4A8A405}" presName="sibTrans" presStyleCnt="0"/>
      <dgm:spPr/>
    </dgm:pt>
    <dgm:pt modelId="{C89DF596-AB1C-490E-878F-EE9231B66F80}" type="pres">
      <dgm:prSet presAssocID="{0ED9BDA4-3C64-49A9-9AA0-2A588672961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E21AD-003B-4461-AA36-71374BC094DC}" type="pres">
      <dgm:prSet presAssocID="{9D90162E-0278-47F2-96EC-4FFC3DAE7581}" presName="sibTrans" presStyleCnt="0"/>
      <dgm:spPr/>
    </dgm:pt>
    <dgm:pt modelId="{35A3115C-E874-4ED9-9805-87EEFE46487E}" type="pres">
      <dgm:prSet presAssocID="{FAC9E4E8-4CFE-4F9D-87B3-57D6AC90639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B52CD-04E5-445B-9CF2-53538F6C79E2}" type="pres">
      <dgm:prSet presAssocID="{699EBC03-D05A-4F07-B91C-FD084FB37156}" presName="sibTrans" presStyleCnt="0"/>
      <dgm:spPr/>
    </dgm:pt>
    <dgm:pt modelId="{7E691BBD-E0A2-4159-9235-6740C5F39091}" type="pres">
      <dgm:prSet presAssocID="{7BFD065D-4ECE-4111-86FC-1DD0BA98021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2D8B0-FB8A-4F98-8112-480A5AB1A090}" type="pres">
      <dgm:prSet presAssocID="{111F802F-37E9-41B5-84A2-7464FE72AB9A}" presName="sibTrans" presStyleCnt="0"/>
      <dgm:spPr/>
    </dgm:pt>
    <dgm:pt modelId="{FD70BA8E-D5B0-412B-B41A-1B4139B6A12C}" type="pres">
      <dgm:prSet presAssocID="{62590C15-2E28-418F-90C6-5299C554750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9D380-4DE9-4924-97D5-604C92BC527B}" type="pres">
      <dgm:prSet presAssocID="{7827BA8E-02D5-4E7F-B701-11CCEA1FC502}" presName="sibTrans" presStyleCnt="0"/>
      <dgm:spPr/>
    </dgm:pt>
    <dgm:pt modelId="{E4570527-0C8F-434D-B398-3527938B967D}" type="pres">
      <dgm:prSet presAssocID="{96F46217-08FB-46EA-B383-682A76F13EC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10304-63B7-4094-9B15-122AF1C7C8C7}" type="presOf" srcId="{0ED9BDA4-3C64-49A9-9AA0-2A5886729612}" destId="{C89DF596-AB1C-490E-878F-EE9231B66F80}" srcOrd="0" destOrd="0" presId="urn:microsoft.com/office/officeart/2005/8/layout/default"/>
    <dgm:cxn modelId="{903AF657-D06E-464D-AD7C-09E193313A33}" srcId="{4E2CD6CF-3C55-42A0-BEB7-B42BFB3817C3}" destId="{1886FB47-FD1A-4BE5-B4C9-F4DCDA74A05B}" srcOrd="1" destOrd="0" parTransId="{6F220EB3-9892-4572-B01E-76D4A00414EB}" sibTransId="{965087A9-A1FA-4AC4-B0BD-B1BFA4A8A405}"/>
    <dgm:cxn modelId="{1092CE62-1216-4560-A442-3111DAA94B67}" type="presOf" srcId="{222D9C18-93B0-4321-AC5F-BC191738E28A}" destId="{2312EE23-96E4-41F9-90BE-EDA687F6CE34}" srcOrd="0" destOrd="0" presId="urn:microsoft.com/office/officeart/2005/8/layout/default"/>
    <dgm:cxn modelId="{2CFABE5C-A667-420F-A280-A1F88E48C939}" srcId="{4E2CD6CF-3C55-42A0-BEB7-B42BFB3817C3}" destId="{0ED9BDA4-3C64-49A9-9AA0-2A5886729612}" srcOrd="2" destOrd="0" parTransId="{1324DDA0-8FF4-4C04-A015-C641A016CB1E}" sibTransId="{9D90162E-0278-47F2-96EC-4FFC3DAE7581}"/>
    <dgm:cxn modelId="{D7855B38-1E1E-4883-B29A-E3889978F532}" srcId="{4E2CD6CF-3C55-42A0-BEB7-B42BFB3817C3}" destId="{222D9C18-93B0-4321-AC5F-BC191738E28A}" srcOrd="0" destOrd="0" parTransId="{50C45A69-F62B-4BFB-9C52-4D02A5BCA6C7}" sibTransId="{3FD23537-2E66-448F-8014-CAFD7BEFDCD6}"/>
    <dgm:cxn modelId="{34F46A67-3C87-4818-B1DA-AEB992363E34}" type="presOf" srcId="{96F46217-08FB-46EA-B383-682A76F13EC9}" destId="{E4570527-0C8F-434D-B398-3527938B967D}" srcOrd="0" destOrd="0" presId="urn:microsoft.com/office/officeart/2005/8/layout/default"/>
    <dgm:cxn modelId="{3BCD4E58-DC31-4B62-979B-F32E12AA1E96}" srcId="{4E2CD6CF-3C55-42A0-BEB7-B42BFB3817C3}" destId="{96F46217-08FB-46EA-B383-682A76F13EC9}" srcOrd="6" destOrd="0" parTransId="{6D61AFE0-CDBA-4E5D-B24A-35F57BE081D7}" sibTransId="{A0277CD9-76E1-4830-881D-B5E8DC417B54}"/>
    <dgm:cxn modelId="{6F78AE06-9CF2-47A4-8515-FBD37AB28796}" srcId="{4E2CD6CF-3C55-42A0-BEB7-B42BFB3817C3}" destId="{62590C15-2E28-418F-90C6-5299C5547505}" srcOrd="5" destOrd="0" parTransId="{3C8D2283-43B4-4144-A51D-0DBF3A722B83}" sibTransId="{7827BA8E-02D5-4E7F-B701-11CCEA1FC502}"/>
    <dgm:cxn modelId="{4C8CD877-1A69-4E68-8A06-2BDA80FC5D32}" type="presOf" srcId="{4E2CD6CF-3C55-42A0-BEB7-B42BFB3817C3}" destId="{E397E1C0-A276-4C6A-83DF-FD7F12E32B46}" srcOrd="0" destOrd="0" presId="urn:microsoft.com/office/officeart/2005/8/layout/default"/>
    <dgm:cxn modelId="{35AD6AE6-3290-4A83-92D7-AA466990B114}" type="presOf" srcId="{1886FB47-FD1A-4BE5-B4C9-F4DCDA74A05B}" destId="{F5E48CF2-0811-4C74-8363-7127E1EE5223}" srcOrd="0" destOrd="0" presId="urn:microsoft.com/office/officeart/2005/8/layout/default"/>
    <dgm:cxn modelId="{EDFCBF63-AA00-428D-AF9B-72989A714FE6}" srcId="{4E2CD6CF-3C55-42A0-BEB7-B42BFB3817C3}" destId="{FAC9E4E8-4CFE-4F9D-87B3-57D6AC906392}" srcOrd="3" destOrd="0" parTransId="{2740EDE3-79CD-48A8-A4F1-6F1067FBDEC7}" sibTransId="{699EBC03-D05A-4F07-B91C-FD084FB37156}"/>
    <dgm:cxn modelId="{AF98E11C-73C5-443C-BE00-7E88B5D348A6}" type="presOf" srcId="{62590C15-2E28-418F-90C6-5299C5547505}" destId="{FD70BA8E-D5B0-412B-B41A-1B4139B6A12C}" srcOrd="0" destOrd="0" presId="urn:microsoft.com/office/officeart/2005/8/layout/default"/>
    <dgm:cxn modelId="{5CC04337-E1D1-4A37-8482-FD32FCF65C9A}" type="presOf" srcId="{7BFD065D-4ECE-4111-86FC-1DD0BA98021D}" destId="{7E691BBD-E0A2-4159-9235-6740C5F39091}" srcOrd="0" destOrd="0" presId="urn:microsoft.com/office/officeart/2005/8/layout/default"/>
    <dgm:cxn modelId="{5D8FAEAD-2423-4C73-B19C-6A2078372DD9}" srcId="{4E2CD6CF-3C55-42A0-BEB7-B42BFB3817C3}" destId="{7BFD065D-4ECE-4111-86FC-1DD0BA98021D}" srcOrd="4" destOrd="0" parTransId="{32DB1F15-C776-4201-B4F7-F5475BC97B43}" sibTransId="{111F802F-37E9-41B5-84A2-7464FE72AB9A}"/>
    <dgm:cxn modelId="{D5CA2DFC-ACC2-4726-9E01-D87F637C6788}" type="presOf" srcId="{FAC9E4E8-4CFE-4F9D-87B3-57D6AC906392}" destId="{35A3115C-E874-4ED9-9805-87EEFE46487E}" srcOrd="0" destOrd="0" presId="urn:microsoft.com/office/officeart/2005/8/layout/default"/>
    <dgm:cxn modelId="{5BA1F837-C26D-4B24-8565-93192D8D63F8}" type="presParOf" srcId="{E397E1C0-A276-4C6A-83DF-FD7F12E32B46}" destId="{2312EE23-96E4-41F9-90BE-EDA687F6CE34}" srcOrd="0" destOrd="0" presId="urn:microsoft.com/office/officeart/2005/8/layout/default"/>
    <dgm:cxn modelId="{E65654E6-4BF0-4392-B529-FA0650BF11D9}" type="presParOf" srcId="{E397E1C0-A276-4C6A-83DF-FD7F12E32B46}" destId="{B591641A-A8E0-4859-A1F7-2C2BCE97E83A}" srcOrd="1" destOrd="0" presId="urn:microsoft.com/office/officeart/2005/8/layout/default"/>
    <dgm:cxn modelId="{A9F23E0D-9F62-4D0E-A3BE-5CF3C0CA9F69}" type="presParOf" srcId="{E397E1C0-A276-4C6A-83DF-FD7F12E32B46}" destId="{F5E48CF2-0811-4C74-8363-7127E1EE5223}" srcOrd="2" destOrd="0" presId="urn:microsoft.com/office/officeart/2005/8/layout/default"/>
    <dgm:cxn modelId="{46B4C484-D364-4698-B895-7F534666E339}" type="presParOf" srcId="{E397E1C0-A276-4C6A-83DF-FD7F12E32B46}" destId="{43590957-A4F3-4871-A89D-99B6D5E25392}" srcOrd="3" destOrd="0" presId="urn:microsoft.com/office/officeart/2005/8/layout/default"/>
    <dgm:cxn modelId="{8C724B29-7E0B-445E-9E7A-2E363C56096A}" type="presParOf" srcId="{E397E1C0-A276-4C6A-83DF-FD7F12E32B46}" destId="{C89DF596-AB1C-490E-878F-EE9231B66F80}" srcOrd="4" destOrd="0" presId="urn:microsoft.com/office/officeart/2005/8/layout/default"/>
    <dgm:cxn modelId="{75B7CCA4-1607-47F0-AFFC-B72E878A544E}" type="presParOf" srcId="{E397E1C0-A276-4C6A-83DF-FD7F12E32B46}" destId="{A5AE21AD-003B-4461-AA36-71374BC094DC}" srcOrd="5" destOrd="0" presId="urn:microsoft.com/office/officeart/2005/8/layout/default"/>
    <dgm:cxn modelId="{97D80029-A53D-4B01-80A4-A2C05E630BE8}" type="presParOf" srcId="{E397E1C0-A276-4C6A-83DF-FD7F12E32B46}" destId="{35A3115C-E874-4ED9-9805-87EEFE46487E}" srcOrd="6" destOrd="0" presId="urn:microsoft.com/office/officeart/2005/8/layout/default"/>
    <dgm:cxn modelId="{4B0DE96F-DD16-4F56-AA31-6F01DB52BA91}" type="presParOf" srcId="{E397E1C0-A276-4C6A-83DF-FD7F12E32B46}" destId="{C2CB52CD-04E5-445B-9CF2-53538F6C79E2}" srcOrd="7" destOrd="0" presId="urn:microsoft.com/office/officeart/2005/8/layout/default"/>
    <dgm:cxn modelId="{038C4F44-D14A-478E-84DB-158DC2259A56}" type="presParOf" srcId="{E397E1C0-A276-4C6A-83DF-FD7F12E32B46}" destId="{7E691BBD-E0A2-4159-9235-6740C5F39091}" srcOrd="8" destOrd="0" presId="urn:microsoft.com/office/officeart/2005/8/layout/default"/>
    <dgm:cxn modelId="{3A63B2FF-AB64-40AE-A72F-823EC1176F94}" type="presParOf" srcId="{E397E1C0-A276-4C6A-83DF-FD7F12E32B46}" destId="{B3A2D8B0-FB8A-4F98-8112-480A5AB1A090}" srcOrd="9" destOrd="0" presId="urn:microsoft.com/office/officeart/2005/8/layout/default"/>
    <dgm:cxn modelId="{5378D384-0969-4483-A52E-BF7B344347B3}" type="presParOf" srcId="{E397E1C0-A276-4C6A-83DF-FD7F12E32B46}" destId="{FD70BA8E-D5B0-412B-B41A-1B4139B6A12C}" srcOrd="10" destOrd="0" presId="urn:microsoft.com/office/officeart/2005/8/layout/default"/>
    <dgm:cxn modelId="{F5F26356-54E0-4E12-9A51-F95AD99D730D}" type="presParOf" srcId="{E397E1C0-A276-4C6A-83DF-FD7F12E32B46}" destId="{C459D380-4DE9-4924-97D5-604C92BC527B}" srcOrd="11" destOrd="0" presId="urn:microsoft.com/office/officeart/2005/8/layout/default"/>
    <dgm:cxn modelId="{D4517AAC-FD8A-4731-821E-0BAA84C0C30B}" type="presParOf" srcId="{E397E1C0-A276-4C6A-83DF-FD7F12E32B46}" destId="{E4570527-0C8F-434D-B398-3527938B967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ACCC11-99A9-49CA-A4E1-C62BF2E0B5F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114410E-F2CE-480E-A05D-F2052D678B09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Obtain </a:t>
          </a:r>
          <a:r>
            <a:rPr lang="en-US" b="1" dirty="0" err="1" smtClean="0">
              <a:solidFill>
                <a:schemeClr val="tx1"/>
              </a:solidFill>
            </a:rPr>
            <a:t>Demat</a:t>
          </a:r>
          <a:r>
            <a:rPr lang="en-US" b="1" dirty="0" smtClean="0">
              <a:solidFill>
                <a:schemeClr val="tx1"/>
              </a:solidFill>
            </a:rPr>
            <a:t> Request Form (DRF) from DP</a:t>
          </a:r>
          <a:endParaRPr lang="en-US" b="1" dirty="0">
            <a:solidFill>
              <a:schemeClr val="tx1"/>
            </a:solidFill>
          </a:endParaRPr>
        </a:p>
      </dgm:t>
    </dgm:pt>
    <dgm:pt modelId="{F2107C9B-3BA6-46FF-848F-5AD9677BB967}" type="parTrans" cxnId="{0FAF23AB-DAF1-4491-9FD2-F9397624604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EAE1849-6F8E-4E0E-81E4-0A3694DB9A8A}" type="sibTrans" cxnId="{0FAF23AB-DAF1-4491-9FD2-F9397624604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7BACBAA-9D32-49A7-9AAC-073854BEFBE5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Fill DRF properly and sign</a:t>
          </a:r>
          <a:endParaRPr lang="en-US" b="1" dirty="0">
            <a:solidFill>
              <a:schemeClr val="tx1"/>
            </a:solidFill>
          </a:endParaRPr>
        </a:p>
      </dgm:t>
    </dgm:pt>
    <dgm:pt modelId="{97BD7179-3246-4A6B-B348-5F815A08998B}" type="parTrans" cxnId="{4E213AB4-9D60-4ABF-961E-CF5F2877421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225E08E-2367-4702-B5CA-091841656C7C}" type="sibTrans" cxnId="{4E213AB4-9D60-4ABF-961E-CF5F2877421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DA1A6F1-6F69-4EA7-8FF3-AB7619DE307E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Submit DRF and physical certificates to DP</a:t>
          </a:r>
          <a:endParaRPr lang="en-US" b="1" dirty="0">
            <a:solidFill>
              <a:schemeClr val="tx1"/>
            </a:solidFill>
          </a:endParaRPr>
        </a:p>
      </dgm:t>
    </dgm:pt>
    <dgm:pt modelId="{010907CC-BE34-464B-AA34-298120B83D2B}" type="parTrans" cxnId="{781C48CF-E64A-412B-B77F-7D7B180FB66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0EF4EC1-005F-4B38-8427-0E3D2FE7E241}" type="sibTrans" cxnId="{781C48CF-E64A-412B-B77F-7D7B180FB66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8D54D03-7736-410D-80ED-627622C14DDA}" type="pres">
      <dgm:prSet presAssocID="{22ACCC11-99A9-49CA-A4E1-C62BF2E0B5F9}" presName="Name0" presStyleCnt="0">
        <dgm:presLayoutVars>
          <dgm:dir/>
          <dgm:resizeHandles val="exact"/>
        </dgm:presLayoutVars>
      </dgm:prSet>
      <dgm:spPr/>
    </dgm:pt>
    <dgm:pt modelId="{7D3DDED6-0245-496F-9891-E39B8BEBA151}" type="pres">
      <dgm:prSet presAssocID="{B114410E-F2CE-480E-A05D-F2052D678B09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E020A-7DB2-4BCA-8FFF-85CC20E16D6B}" type="pres">
      <dgm:prSet presAssocID="{FEAE1849-6F8E-4E0E-81E4-0A3694DB9A8A}" presName="parSpace" presStyleCnt="0"/>
      <dgm:spPr/>
    </dgm:pt>
    <dgm:pt modelId="{F671B72D-F2AE-407A-BB8A-45A6D2CE0524}" type="pres">
      <dgm:prSet presAssocID="{F7BACBAA-9D32-49A7-9AAC-073854BEFBE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A2B46-E61E-49F7-B66B-08B5FEAF6EF2}" type="pres">
      <dgm:prSet presAssocID="{8225E08E-2367-4702-B5CA-091841656C7C}" presName="parSpace" presStyleCnt="0"/>
      <dgm:spPr/>
    </dgm:pt>
    <dgm:pt modelId="{29FCE023-FC4F-4239-B293-AA3DDA3C82FB}" type="pres">
      <dgm:prSet presAssocID="{6DA1A6F1-6F69-4EA7-8FF3-AB7619DE307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FD59A5-6B3E-44B3-A4BA-11ABDD8D1919}" type="presOf" srcId="{6DA1A6F1-6F69-4EA7-8FF3-AB7619DE307E}" destId="{29FCE023-FC4F-4239-B293-AA3DDA3C82FB}" srcOrd="0" destOrd="0" presId="urn:microsoft.com/office/officeart/2005/8/layout/hChevron3"/>
    <dgm:cxn modelId="{0FAF23AB-DAF1-4491-9FD2-F93976246041}" srcId="{22ACCC11-99A9-49CA-A4E1-C62BF2E0B5F9}" destId="{B114410E-F2CE-480E-A05D-F2052D678B09}" srcOrd="0" destOrd="0" parTransId="{F2107C9B-3BA6-46FF-848F-5AD9677BB967}" sibTransId="{FEAE1849-6F8E-4E0E-81E4-0A3694DB9A8A}"/>
    <dgm:cxn modelId="{8B0D4E69-5A9D-42ED-9CA9-6876E1281FE3}" type="presOf" srcId="{22ACCC11-99A9-49CA-A4E1-C62BF2E0B5F9}" destId="{08D54D03-7736-410D-80ED-627622C14DDA}" srcOrd="0" destOrd="0" presId="urn:microsoft.com/office/officeart/2005/8/layout/hChevron3"/>
    <dgm:cxn modelId="{BF1ACCD4-AB94-4F2A-8027-3022C6FA1C6F}" type="presOf" srcId="{F7BACBAA-9D32-49A7-9AAC-073854BEFBE5}" destId="{F671B72D-F2AE-407A-BB8A-45A6D2CE0524}" srcOrd="0" destOrd="0" presId="urn:microsoft.com/office/officeart/2005/8/layout/hChevron3"/>
    <dgm:cxn modelId="{4E213AB4-9D60-4ABF-961E-CF5F2877421A}" srcId="{22ACCC11-99A9-49CA-A4E1-C62BF2E0B5F9}" destId="{F7BACBAA-9D32-49A7-9AAC-073854BEFBE5}" srcOrd="1" destOrd="0" parTransId="{97BD7179-3246-4A6B-B348-5F815A08998B}" sibTransId="{8225E08E-2367-4702-B5CA-091841656C7C}"/>
    <dgm:cxn modelId="{781C48CF-E64A-412B-B77F-7D7B180FB66B}" srcId="{22ACCC11-99A9-49CA-A4E1-C62BF2E0B5F9}" destId="{6DA1A6F1-6F69-4EA7-8FF3-AB7619DE307E}" srcOrd="2" destOrd="0" parTransId="{010907CC-BE34-464B-AA34-298120B83D2B}" sibTransId="{10EF4EC1-005F-4B38-8427-0E3D2FE7E241}"/>
    <dgm:cxn modelId="{468382AB-741E-4F74-AA44-BDB8342A6B04}" type="presOf" srcId="{B114410E-F2CE-480E-A05D-F2052D678B09}" destId="{7D3DDED6-0245-496F-9891-E39B8BEBA151}" srcOrd="0" destOrd="0" presId="urn:microsoft.com/office/officeart/2005/8/layout/hChevron3"/>
    <dgm:cxn modelId="{AAF08B4C-D1B2-4693-9856-04F5AB7B90B7}" type="presParOf" srcId="{08D54D03-7736-410D-80ED-627622C14DDA}" destId="{7D3DDED6-0245-496F-9891-E39B8BEBA151}" srcOrd="0" destOrd="0" presId="urn:microsoft.com/office/officeart/2005/8/layout/hChevron3"/>
    <dgm:cxn modelId="{BF291B13-38EC-4742-8053-1840664A66B4}" type="presParOf" srcId="{08D54D03-7736-410D-80ED-627622C14DDA}" destId="{FE5E020A-7DB2-4BCA-8FFF-85CC20E16D6B}" srcOrd="1" destOrd="0" presId="urn:microsoft.com/office/officeart/2005/8/layout/hChevron3"/>
    <dgm:cxn modelId="{2D79AB8C-DA83-4CC8-8699-0945FF19FF70}" type="presParOf" srcId="{08D54D03-7736-410D-80ED-627622C14DDA}" destId="{F671B72D-F2AE-407A-BB8A-45A6D2CE0524}" srcOrd="2" destOrd="0" presId="urn:microsoft.com/office/officeart/2005/8/layout/hChevron3"/>
    <dgm:cxn modelId="{1F8FA9E0-D31D-43F2-A396-4BE430030F7E}" type="presParOf" srcId="{08D54D03-7736-410D-80ED-627622C14DDA}" destId="{336A2B46-E61E-49F7-B66B-08B5FEAF6EF2}" srcOrd="3" destOrd="0" presId="urn:microsoft.com/office/officeart/2005/8/layout/hChevron3"/>
    <dgm:cxn modelId="{8C379EDF-5A9D-4304-8E8F-F9A4CFE414E6}" type="presParOf" srcId="{08D54D03-7736-410D-80ED-627622C14DDA}" destId="{29FCE023-FC4F-4239-B293-AA3DDA3C82F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7A9078-C401-41D6-BEA6-6EA17E03567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D57560-2383-485F-952F-A1880F84C424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DP informs investor about rejection of </a:t>
          </a:r>
          <a:r>
            <a:rPr lang="en-US" dirty="0" err="1" smtClean="0">
              <a:solidFill>
                <a:schemeClr val="tx1"/>
              </a:solidFill>
            </a:rPr>
            <a:t>Demat</a:t>
          </a:r>
          <a:r>
            <a:rPr lang="en-US" dirty="0" smtClean="0">
              <a:solidFill>
                <a:schemeClr val="tx1"/>
              </a:solidFill>
            </a:rPr>
            <a:t> request.</a:t>
          </a:r>
          <a:endParaRPr lang="en-US" dirty="0">
            <a:solidFill>
              <a:schemeClr val="tx1"/>
            </a:solidFill>
          </a:endParaRPr>
        </a:p>
      </dgm:t>
    </dgm:pt>
    <dgm:pt modelId="{C1E5E1F2-AEB1-4EC0-81D8-FB8767B46C8D}" type="parTrans" cxnId="{DC57CCDD-0A6A-41BF-9F87-3F3BCB5DA6AD}">
      <dgm:prSet/>
      <dgm:spPr/>
      <dgm:t>
        <a:bodyPr/>
        <a:lstStyle/>
        <a:p>
          <a:endParaRPr lang="en-US"/>
        </a:p>
      </dgm:t>
    </dgm:pt>
    <dgm:pt modelId="{DED84F0C-4141-4220-AA0C-8977B180DBD4}" type="sibTrans" cxnId="{DC57CCDD-0A6A-41BF-9F87-3F3BCB5DA6AD}">
      <dgm:prSet/>
      <dgm:spPr/>
      <dgm:t>
        <a:bodyPr/>
        <a:lstStyle/>
        <a:p>
          <a:endParaRPr lang="en-US" dirty="0"/>
        </a:p>
      </dgm:t>
    </dgm:pt>
    <dgm:pt modelId="{8673107D-295C-4233-87B7-521C5DD0990F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Investor can see transaction status in statement of transactions.</a:t>
          </a:r>
          <a:endParaRPr lang="en-US" dirty="0">
            <a:solidFill>
              <a:schemeClr val="tx1"/>
            </a:solidFill>
          </a:endParaRPr>
        </a:p>
      </dgm:t>
    </dgm:pt>
    <dgm:pt modelId="{59E4DB42-AADF-4252-993C-2B2EDBF4ADF7}" type="parTrans" cxnId="{44458A95-72CA-41CA-89F5-1E0A704B79C4}">
      <dgm:prSet/>
      <dgm:spPr/>
      <dgm:t>
        <a:bodyPr/>
        <a:lstStyle/>
        <a:p>
          <a:endParaRPr lang="en-US"/>
        </a:p>
      </dgm:t>
    </dgm:pt>
    <dgm:pt modelId="{3EABCD9F-98FF-4ECE-AA1A-DA61D28E2ADB}" type="sibTrans" cxnId="{44458A95-72CA-41CA-89F5-1E0A704B79C4}">
      <dgm:prSet/>
      <dgm:spPr/>
      <dgm:t>
        <a:bodyPr/>
        <a:lstStyle/>
        <a:p>
          <a:endParaRPr lang="en-US" dirty="0"/>
        </a:p>
      </dgm:t>
    </dgm:pt>
    <dgm:pt modelId="{9CAA4B9F-6BB2-40EB-94B4-1C4930EE3CBD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Issuer / RTA sends an Objection Memo containing reasons of rejection of request</a:t>
          </a:r>
          <a:endParaRPr lang="en-US" dirty="0">
            <a:solidFill>
              <a:schemeClr val="tx1"/>
            </a:solidFill>
          </a:endParaRPr>
        </a:p>
      </dgm:t>
    </dgm:pt>
    <dgm:pt modelId="{7207C06A-FC97-47BA-BEAD-05BD767E2DDA}" type="parTrans" cxnId="{830729D0-8B4D-4A06-8E9B-E4D5F22E602B}">
      <dgm:prSet/>
      <dgm:spPr/>
      <dgm:t>
        <a:bodyPr/>
        <a:lstStyle/>
        <a:p>
          <a:endParaRPr lang="en-US"/>
        </a:p>
      </dgm:t>
    </dgm:pt>
    <dgm:pt modelId="{2A616E97-727F-4FBE-A9FC-B553D47C5397}" type="sibTrans" cxnId="{830729D0-8B4D-4A06-8E9B-E4D5F22E602B}">
      <dgm:prSet/>
      <dgm:spPr/>
      <dgm:t>
        <a:bodyPr/>
        <a:lstStyle/>
        <a:p>
          <a:endParaRPr lang="en-US" dirty="0"/>
        </a:p>
      </dgm:t>
    </dgm:pt>
    <dgm:pt modelId="{9E08FF34-AA7F-4A28-9E35-60E2B88A988D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Investor needs to rectify the errors / remove deficiency in the documentation</a:t>
          </a:r>
          <a:endParaRPr lang="en-US" dirty="0">
            <a:solidFill>
              <a:schemeClr val="tx1"/>
            </a:solidFill>
          </a:endParaRPr>
        </a:p>
      </dgm:t>
    </dgm:pt>
    <dgm:pt modelId="{7D5ECCB5-A600-48DA-B980-51929CAC2D17}" type="parTrans" cxnId="{EA984456-7677-4BAD-BD55-253698A11859}">
      <dgm:prSet/>
      <dgm:spPr/>
      <dgm:t>
        <a:bodyPr/>
        <a:lstStyle/>
        <a:p>
          <a:endParaRPr lang="en-US"/>
        </a:p>
      </dgm:t>
    </dgm:pt>
    <dgm:pt modelId="{2D9D3155-1F3A-43B6-A7BA-90C0D5305967}" type="sibTrans" cxnId="{EA984456-7677-4BAD-BD55-253698A11859}">
      <dgm:prSet/>
      <dgm:spPr/>
      <dgm:t>
        <a:bodyPr/>
        <a:lstStyle/>
        <a:p>
          <a:endParaRPr lang="en-US" dirty="0"/>
        </a:p>
      </dgm:t>
    </dgm:pt>
    <dgm:pt modelId="{8C31CEAF-882D-46F9-B692-3B7FB1C98FAD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Finally, Submit the request for </a:t>
          </a:r>
          <a:r>
            <a:rPr lang="en-US" dirty="0" err="1" smtClean="0">
              <a:solidFill>
                <a:schemeClr val="tx1"/>
              </a:solidFill>
            </a:rPr>
            <a:t>Demat</a:t>
          </a:r>
          <a:r>
            <a:rPr lang="en-US" dirty="0" smtClean="0">
              <a:solidFill>
                <a:schemeClr val="tx1"/>
              </a:solidFill>
            </a:rPr>
            <a:t> once again through DP.</a:t>
          </a:r>
          <a:endParaRPr lang="en-US" dirty="0">
            <a:solidFill>
              <a:schemeClr val="tx1"/>
            </a:solidFill>
          </a:endParaRPr>
        </a:p>
      </dgm:t>
    </dgm:pt>
    <dgm:pt modelId="{45813C2B-255F-4C8F-A8DD-37A5F0144EF0}" type="parTrans" cxnId="{6373FBE7-8A39-4DF2-8723-3D910FB10D6E}">
      <dgm:prSet/>
      <dgm:spPr/>
      <dgm:t>
        <a:bodyPr/>
        <a:lstStyle/>
        <a:p>
          <a:endParaRPr lang="en-US"/>
        </a:p>
      </dgm:t>
    </dgm:pt>
    <dgm:pt modelId="{24B0AFD6-38B7-4B47-BA04-79DD1A217B57}" type="sibTrans" cxnId="{6373FBE7-8A39-4DF2-8723-3D910FB10D6E}">
      <dgm:prSet/>
      <dgm:spPr/>
      <dgm:t>
        <a:bodyPr/>
        <a:lstStyle/>
        <a:p>
          <a:endParaRPr lang="en-US"/>
        </a:p>
      </dgm:t>
    </dgm:pt>
    <dgm:pt modelId="{31721D29-3528-496F-AFA4-023BE18CDC18}" type="pres">
      <dgm:prSet presAssocID="{D47A9078-C401-41D6-BEA6-6EA17E0356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EC3DF5-6CC7-47F1-97ED-A7313230662B}" type="pres">
      <dgm:prSet presAssocID="{F2D57560-2383-485F-952F-A1880F84C42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09E62-D023-4F5A-976D-EE6D09E4E530}" type="pres">
      <dgm:prSet presAssocID="{DED84F0C-4141-4220-AA0C-8977B180DBD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E570DBA-1106-4E40-BF88-DD9DAC0963B6}" type="pres">
      <dgm:prSet presAssocID="{DED84F0C-4141-4220-AA0C-8977B180DBD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7654CAF-B18A-46CD-ACDE-5BC8A5722754}" type="pres">
      <dgm:prSet presAssocID="{8673107D-295C-4233-87B7-521C5DD0990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C0939-5992-48D1-A451-526CF5C4889A}" type="pres">
      <dgm:prSet presAssocID="{3EABCD9F-98FF-4ECE-AA1A-DA61D28E2AD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226E714-B36B-459F-B28B-B2EA7617EF45}" type="pres">
      <dgm:prSet presAssocID="{3EABCD9F-98FF-4ECE-AA1A-DA61D28E2AD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6B4BE24-45BC-45FC-B4E6-9638B5B4D178}" type="pres">
      <dgm:prSet presAssocID="{9CAA4B9F-6BB2-40EB-94B4-1C4930EE3C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F2A72-6BC5-4889-9788-C2581B83D136}" type="pres">
      <dgm:prSet presAssocID="{2A616E97-727F-4FBE-A9FC-B553D47C539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2421A90-B1AF-4B17-8C1F-3CC6C34FFC9D}" type="pres">
      <dgm:prSet presAssocID="{2A616E97-727F-4FBE-A9FC-B553D47C539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04C2F0D-E1DE-482A-BC64-6D40C5783114}" type="pres">
      <dgm:prSet presAssocID="{9E08FF34-AA7F-4A28-9E35-60E2B88A98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C7740-78C9-4D78-98FE-6D32190BDFC1}" type="pres">
      <dgm:prSet presAssocID="{2D9D3155-1F3A-43B6-A7BA-90C0D530596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5B04A4A-9513-42F3-9F79-13FA9AF8B955}" type="pres">
      <dgm:prSet presAssocID="{2D9D3155-1F3A-43B6-A7BA-90C0D530596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2037438-08A3-46AD-AF24-9EDDFD00DF51}" type="pres">
      <dgm:prSet presAssocID="{8C31CEAF-882D-46F9-B692-3B7FB1C98F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9F0E36-D41E-4C2F-AE9D-3BC828F82E55}" type="presOf" srcId="{DED84F0C-4141-4220-AA0C-8977B180DBD4}" destId="{1E209E62-D023-4F5A-976D-EE6D09E4E530}" srcOrd="0" destOrd="0" presId="urn:microsoft.com/office/officeart/2005/8/layout/process5"/>
    <dgm:cxn modelId="{F8475570-537E-4DA2-B96B-C69AA491FE09}" type="presOf" srcId="{2A616E97-727F-4FBE-A9FC-B553D47C5397}" destId="{B2421A90-B1AF-4B17-8C1F-3CC6C34FFC9D}" srcOrd="1" destOrd="0" presId="urn:microsoft.com/office/officeart/2005/8/layout/process5"/>
    <dgm:cxn modelId="{A868A30F-45AF-4A40-A98D-C1701CB09B06}" type="presOf" srcId="{DED84F0C-4141-4220-AA0C-8977B180DBD4}" destId="{AE570DBA-1106-4E40-BF88-DD9DAC0963B6}" srcOrd="1" destOrd="0" presId="urn:microsoft.com/office/officeart/2005/8/layout/process5"/>
    <dgm:cxn modelId="{830729D0-8B4D-4A06-8E9B-E4D5F22E602B}" srcId="{D47A9078-C401-41D6-BEA6-6EA17E03567C}" destId="{9CAA4B9F-6BB2-40EB-94B4-1C4930EE3CBD}" srcOrd="2" destOrd="0" parTransId="{7207C06A-FC97-47BA-BEAD-05BD767E2DDA}" sibTransId="{2A616E97-727F-4FBE-A9FC-B553D47C5397}"/>
    <dgm:cxn modelId="{DE6C0DB7-246A-406C-AF19-9003805C2C5B}" type="presOf" srcId="{2A616E97-727F-4FBE-A9FC-B553D47C5397}" destId="{D31F2A72-6BC5-4889-9788-C2581B83D136}" srcOrd="0" destOrd="0" presId="urn:microsoft.com/office/officeart/2005/8/layout/process5"/>
    <dgm:cxn modelId="{65C86CC6-2DD2-41A6-9FF0-FDF29804E115}" type="presOf" srcId="{3EABCD9F-98FF-4ECE-AA1A-DA61D28E2ADB}" destId="{370C0939-5992-48D1-A451-526CF5C4889A}" srcOrd="0" destOrd="0" presId="urn:microsoft.com/office/officeart/2005/8/layout/process5"/>
    <dgm:cxn modelId="{CAF6A579-8594-4952-8047-977611498653}" type="presOf" srcId="{9E08FF34-AA7F-4A28-9E35-60E2B88A988D}" destId="{A04C2F0D-E1DE-482A-BC64-6D40C5783114}" srcOrd="0" destOrd="0" presId="urn:microsoft.com/office/officeart/2005/8/layout/process5"/>
    <dgm:cxn modelId="{EA984456-7677-4BAD-BD55-253698A11859}" srcId="{D47A9078-C401-41D6-BEA6-6EA17E03567C}" destId="{9E08FF34-AA7F-4A28-9E35-60E2B88A988D}" srcOrd="3" destOrd="0" parTransId="{7D5ECCB5-A600-48DA-B980-51929CAC2D17}" sibTransId="{2D9D3155-1F3A-43B6-A7BA-90C0D5305967}"/>
    <dgm:cxn modelId="{665F6F7D-1CB7-4A16-985D-71E474AC8F15}" type="presOf" srcId="{8C31CEAF-882D-46F9-B692-3B7FB1C98FAD}" destId="{F2037438-08A3-46AD-AF24-9EDDFD00DF51}" srcOrd="0" destOrd="0" presId="urn:microsoft.com/office/officeart/2005/8/layout/process5"/>
    <dgm:cxn modelId="{D6F27466-2F44-4B2A-8977-2953F259FEB7}" type="presOf" srcId="{2D9D3155-1F3A-43B6-A7BA-90C0D5305967}" destId="{55B04A4A-9513-42F3-9F79-13FA9AF8B955}" srcOrd="1" destOrd="0" presId="urn:microsoft.com/office/officeart/2005/8/layout/process5"/>
    <dgm:cxn modelId="{A80292EF-0B2F-46AF-8FC1-5B238B9D2243}" type="presOf" srcId="{2D9D3155-1F3A-43B6-A7BA-90C0D5305967}" destId="{75AC7740-78C9-4D78-98FE-6D32190BDFC1}" srcOrd="0" destOrd="0" presId="urn:microsoft.com/office/officeart/2005/8/layout/process5"/>
    <dgm:cxn modelId="{4C195C25-0C8F-439A-BC60-348577FCBF0F}" type="presOf" srcId="{F2D57560-2383-485F-952F-A1880F84C424}" destId="{DBEC3DF5-6CC7-47F1-97ED-A7313230662B}" srcOrd="0" destOrd="0" presId="urn:microsoft.com/office/officeart/2005/8/layout/process5"/>
    <dgm:cxn modelId="{DC57CCDD-0A6A-41BF-9F87-3F3BCB5DA6AD}" srcId="{D47A9078-C401-41D6-BEA6-6EA17E03567C}" destId="{F2D57560-2383-485F-952F-A1880F84C424}" srcOrd="0" destOrd="0" parTransId="{C1E5E1F2-AEB1-4EC0-81D8-FB8767B46C8D}" sibTransId="{DED84F0C-4141-4220-AA0C-8977B180DBD4}"/>
    <dgm:cxn modelId="{44458A95-72CA-41CA-89F5-1E0A704B79C4}" srcId="{D47A9078-C401-41D6-BEA6-6EA17E03567C}" destId="{8673107D-295C-4233-87B7-521C5DD0990F}" srcOrd="1" destOrd="0" parTransId="{59E4DB42-AADF-4252-993C-2B2EDBF4ADF7}" sibTransId="{3EABCD9F-98FF-4ECE-AA1A-DA61D28E2ADB}"/>
    <dgm:cxn modelId="{40A4A487-DE14-4931-90CC-664FD7E4AEF3}" type="presOf" srcId="{D47A9078-C401-41D6-BEA6-6EA17E03567C}" destId="{31721D29-3528-496F-AFA4-023BE18CDC18}" srcOrd="0" destOrd="0" presId="urn:microsoft.com/office/officeart/2005/8/layout/process5"/>
    <dgm:cxn modelId="{BD6880BA-4C53-40DA-A64F-EF03CD21B44D}" type="presOf" srcId="{9CAA4B9F-6BB2-40EB-94B4-1C4930EE3CBD}" destId="{96B4BE24-45BC-45FC-B4E6-9638B5B4D178}" srcOrd="0" destOrd="0" presId="urn:microsoft.com/office/officeart/2005/8/layout/process5"/>
    <dgm:cxn modelId="{DF880DBB-BDAF-4344-81C1-9651A69A2D90}" type="presOf" srcId="{3EABCD9F-98FF-4ECE-AA1A-DA61D28E2ADB}" destId="{8226E714-B36B-459F-B28B-B2EA7617EF45}" srcOrd="1" destOrd="0" presId="urn:microsoft.com/office/officeart/2005/8/layout/process5"/>
    <dgm:cxn modelId="{E587F7EC-D383-44FA-B84F-0644E7A209FC}" type="presOf" srcId="{8673107D-295C-4233-87B7-521C5DD0990F}" destId="{47654CAF-B18A-46CD-ACDE-5BC8A5722754}" srcOrd="0" destOrd="0" presId="urn:microsoft.com/office/officeart/2005/8/layout/process5"/>
    <dgm:cxn modelId="{6373FBE7-8A39-4DF2-8723-3D910FB10D6E}" srcId="{D47A9078-C401-41D6-BEA6-6EA17E03567C}" destId="{8C31CEAF-882D-46F9-B692-3B7FB1C98FAD}" srcOrd="4" destOrd="0" parTransId="{45813C2B-255F-4C8F-A8DD-37A5F0144EF0}" sibTransId="{24B0AFD6-38B7-4B47-BA04-79DD1A217B57}"/>
    <dgm:cxn modelId="{A673F18A-2B9D-435D-A933-5BC5992FDBA2}" type="presParOf" srcId="{31721D29-3528-496F-AFA4-023BE18CDC18}" destId="{DBEC3DF5-6CC7-47F1-97ED-A7313230662B}" srcOrd="0" destOrd="0" presId="urn:microsoft.com/office/officeart/2005/8/layout/process5"/>
    <dgm:cxn modelId="{7690B484-7E76-4B9F-BDBD-141A5D739806}" type="presParOf" srcId="{31721D29-3528-496F-AFA4-023BE18CDC18}" destId="{1E209E62-D023-4F5A-976D-EE6D09E4E530}" srcOrd="1" destOrd="0" presId="urn:microsoft.com/office/officeart/2005/8/layout/process5"/>
    <dgm:cxn modelId="{F7FC30E7-3E3C-4576-81F1-427E1518A7C4}" type="presParOf" srcId="{1E209E62-D023-4F5A-976D-EE6D09E4E530}" destId="{AE570DBA-1106-4E40-BF88-DD9DAC0963B6}" srcOrd="0" destOrd="0" presId="urn:microsoft.com/office/officeart/2005/8/layout/process5"/>
    <dgm:cxn modelId="{46CB2EBA-D66D-49CE-B188-B6B2A01745BE}" type="presParOf" srcId="{31721D29-3528-496F-AFA4-023BE18CDC18}" destId="{47654CAF-B18A-46CD-ACDE-5BC8A5722754}" srcOrd="2" destOrd="0" presId="urn:microsoft.com/office/officeart/2005/8/layout/process5"/>
    <dgm:cxn modelId="{69845F4B-2879-4439-AC1D-0AACECA0CEC5}" type="presParOf" srcId="{31721D29-3528-496F-AFA4-023BE18CDC18}" destId="{370C0939-5992-48D1-A451-526CF5C4889A}" srcOrd="3" destOrd="0" presId="urn:microsoft.com/office/officeart/2005/8/layout/process5"/>
    <dgm:cxn modelId="{ADB8B8D7-C7D1-4A6D-8B0B-5731643B36A1}" type="presParOf" srcId="{370C0939-5992-48D1-A451-526CF5C4889A}" destId="{8226E714-B36B-459F-B28B-B2EA7617EF45}" srcOrd="0" destOrd="0" presId="urn:microsoft.com/office/officeart/2005/8/layout/process5"/>
    <dgm:cxn modelId="{A6D8F360-1AA0-4E42-ACAB-F91EFF4277ED}" type="presParOf" srcId="{31721D29-3528-496F-AFA4-023BE18CDC18}" destId="{96B4BE24-45BC-45FC-B4E6-9638B5B4D178}" srcOrd="4" destOrd="0" presId="urn:microsoft.com/office/officeart/2005/8/layout/process5"/>
    <dgm:cxn modelId="{C439952F-826A-45FA-B196-53929A593FC3}" type="presParOf" srcId="{31721D29-3528-496F-AFA4-023BE18CDC18}" destId="{D31F2A72-6BC5-4889-9788-C2581B83D136}" srcOrd="5" destOrd="0" presId="urn:microsoft.com/office/officeart/2005/8/layout/process5"/>
    <dgm:cxn modelId="{1F625E3B-338B-44A6-A1FA-D0977C91034B}" type="presParOf" srcId="{D31F2A72-6BC5-4889-9788-C2581B83D136}" destId="{B2421A90-B1AF-4B17-8C1F-3CC6C34FFC9D}" srcOrd="0" destOrd="0" presId="urn:microsoft.com/office/officeart/2005/8/layout/process5"/>
    <dgm:cxn modelId="{C818244E-E59C-47F9-8CFD-8357184593C3}" type="presParOf" srcId="{31721D29-3528-496F-AFA4-023BE18CDC18}" destId="{A04C2F0D-E1DE-482A-BC64-6D40C5783114}" srcOrd="6" destOrd="0" presId="urn:microsoft.com/office/officeart/2005/8/layout/process5"/>
    <dgm:cxn modelId="{87F11359-5518-404E-8E3C-732145817A85}" type="presParOf" srcId="{31721D29-3528-496F-AFA4-023BE18CDC18}" destId="{75AC7740-78C9-4D78-98FE-6D32190BDFC1}" srcOrd="7" destOrd="0" presId="urn:microsoft.com/office/officeart/2005/8/layout/process5"/>
    <dgm:cxn modelId="{F5C6D055-7F04-40CB-8089-60287418EAF3}" type="presParOf" srcId="{75AC7740-78C9-4D78-98FE-6D32190BDFC1}" destId="{55B04A4A-9513-42F3-9F79-13FA9AF8B955}" srcOrd="0" destOrd="0" presId="urn:microsoft.com/office/officeart/2005/8/layout/process5"/>
    <dgm:cxn modelId="{3764CDC3-E389-43C3-ADA7-BCC62841FA79}" type="presParOf" srcId="{31721D29-3528-496F-AFA4-023BE18CDC18}" destId="{F2037438-08A3-46AD-AF24-9EDDFD00DF5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8F2619-EDBA-48D7-AD79-122E4319DC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023BF-D9CA-474E-967C-B35C0094EA3B}">
      <dgm:prSet phldrT="[Text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/>
            <a:t>What is Rematerialisation?</a:t>
          </a:r>
          <a:endParaRPr lang="en-US" sz="2400" dirty="0"/>
        </a:p>
      </dgm:t>
    </dgm:pt>
    <dgm:pt modelId="{4B69DF76-340A-4ABF-AB87-DE7E5A478599}" type="parTrans" cxnId="{FB2917FB-F781-4075-A73B-7B2B257AFDA6}">
      <dgm:prSet/>
      <dgm:spPr/>
      <dgm:t>
        <a:bodyPr/>
        <a:lstStyle/>
        <a:p>
          <a:endParaRPr lang="en-US"/>
        </a:p>
      </dgm:t>
    </dgm:pt>
    <dgm:pt modelId="{671BA88F-8E82-460B-83BA-4499EED1BA99}" type="sibTrans" cxnId="{FB2917FB-F781-4075-A73B-7B2B257AFDA6}">
      <dgm:prSet/>
      <dgm:spPr/>
      <dgm:t>
        <a:bodyPr/>
        <a:lstStyle/>
        <a:p>
          <a:endParaRPr lang="en-US"/>
        </a:p>
      </dgm:t>
    </dgm:pt>
    <dgm:pt modelId="{DB17F7B6-D36F-4F6C-9655-F9D4A2F57527}">
      <dgm:prSet phldrT="[Text]" custT="1"/>
      <dgm:spPr/>
      <dgm:t>
        <a:bodyPr/>
        <a:lstStyle/>
        <a:p>
          <a:r>
            <a:rPr lang="en-US" sz="2000" dirty="0" smtClean="0"/>
            <a:t>Conversion of securities held in </a:t>
          </a:r>
          <a:r>
            <a:rPr lang="en-US" sz="2000" dirty="0" err="1" smtClean="0"/>
            <a:t>Demat</a:t>
          </a:r>
          <a:r>
            <a:rPr lang="en-US" sz="2000" dirty="0" smtClean="0"/>
            <a:t> form to physical form</a:t>
          </a:r>
          <a:endParaRPr lang="en-US" sz="2000" dirty="0"/>
        </a:p>
      </dgm:t>
    </dgm:pt>
    <dgm:pt modelId="{424DC185-2A41-43C4-8D34-659BDC34CAD6}" type="parTrans" cxnId="{FA05EA07-9E7D-4B64-BD90-7125EA732405}">
      <dgm:prSet/>
      <dgm:spPr/>
      <dgm:t>
        <a:bodyPr/>
        <a:lstStyle/>
        <a:p>
          <a:endParaRPr lang="en-US"/>
        </a:p>
      </dgm:t>
    </dgm:pt>
    <dgm:pt modelId="{959E492D-E883-466E-A83B-BB3D1587177A}" type="sibTrans" cxnId="{FA05EA07-9E7D-4B64-BD90-7125EA732405}">
      <dgm:prSet/>
      <dgm:spPr/>
      <dgm:t>
        <a:bodyPr/>
        <a:lstStyle/>
        <a:p>
          <a:endParaRPr lang="en-US"/>
        </a:p>
      </dgm:t>
    </dgm:pt>
    <dgm:pt modelId="{47528107-0424-416C-9F1F-1F2EC9001BE7}">
      <dgm:prSet phldrT="[Text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/>
            <a:t>Process</a:t>
          </a:r>
          <a:endParaRPr lang="en-US" sz="2400" dirty="0"/>
        </a:p>
      </dgm:t>
    </dgm:pt>
    <dgm:pt modelId="{CEC6B0E9-1133-4CBB-BC39-9C3F6206916C}" type="parTrans" cxnId="{1943DC48-5398-4F86-8C70-05775590ACD7}">
      <dgm:prSet/>
      <dgm:spPr/>
      <dgm:t>
        <a:bodyPr/>
        <a:lstStyle/>
        <a:p>
          <a:endParaRPr lang="en-US"/>
        </a:p>
      </dgm:t>
    </dgm:pt>
    <dgm:pt modelId="{A0D3E510-03CF-41CD-A633-1CD386AB1F47}" type="sibTrans" cxnId="{1943DC48-5398-4F86-8C70-05775590ACD7}">
      <dgm:prSet/>
      <dgm:spPr/>
      <dgm:t>
        <a:bodyPr/>
        <a:lstStyle/>
        <a:p>
          <a:endParaRPr lang="en-US"/>
        </a:p>
      </dgm:t>
    </dgm:pt>
    <dgm:pt modelId="{501F0BE7-0463-43CD-9C8E-E1290A8B8BCF}">
      <dgm:prSet phldrT="[Text]" custT="1"/>
      <dgm:spPr/>
      <dgm:t>
        <a:bodyPr/>
        <a:lstStyle/>
        <a:p>
          <a:endParaRPr lang="en-US" sz="2000" dirty="0"/>
        </a:p>
      </dgm:t>
    </dgm:pt>
    <dgm:pt modelId="{D3C2DEA9-A322-4C24-8C96-A64CCEB15086}" type="parTrans" cxnId="{BFD37342-94FD-4450-9192-95126295E9F4}">
      <dgm:prSet/>
      <dgm:spPr/>
      <dgm:t>
        <a:bodyPr/>
        <a:lstStyle/>
        <a:p>
          <a:endParaRPr lang="en-US"/>
        </a:p>
      </dgm:t>
    </dgm:pt>
    <dgm:pt modelId="{5F772571-13A2-43F7-95B7-9A7B1E0B10E4}" type="sibTrans" cxnId="{BFD37342-94FD-4450-9192-95126295E9F4}">
      <dgm:prSet/>
      <dgm:spPr/>
      <dgm:t>
        <a:bodyPr/>
        <a:lstStyle/>
        <a:p>
          <a:endParaRPr lang="en-US"/>
        </a:p>
      </dgm:t>
    </dgm:pt>
    <dgm:pt modelId="{0B06B3F2-3362-4EDF-8528-710A8C9C9A1E}">
      <dgm:prSet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/>
            <a:t>Pre-requisite of Rematerialisation</a:t>
          </a:r>
          <a:endParaRPr lang="en-US" sz="2400" dirty="0"/>
        </a:p>
      </dgm:t>
    </dgm:pt>
    <dgm:pt modelId="{778AAF4D-4AD6-4345-8FA9-843DF0096D84}" type="parTrans" cxnId="{FF0EAF33-8AF1-4824-9A8C-D1AE36BB922D}">
      <dgm:prSet/>
      <dgm:spPr/>
      <dgm:t>
        <a:bodyPr/>
        <a:lstStyle/>
        <a:p>
          <a:endParaRPr lang="en-US"/>
        </a:p>
      </dgm:t>
    </dgm:pt>
    <dgm:pt modelId="{E8351416-87B2-461A-B934-C454CED511EE}" type="sibTrans" cxnId="{FF0EAF33-8AF1-4824-9A8C-D1AE36BB922D}">
      <dgm:prSet/>
      <dgm:spPr/>
      <dgm:t>
        <a:bodyPr/>
        <a:lstStyle/>
        <a:p>
          <a:endParaRPr lang="en-US"/>
        </a:p>
      </dgm:t>
    </dgm:pt>
    <dgm:pt modelId="{0A1239DF-81E0-42D8-B63E-07E212CB0114}">
      <dgm:prSet custT="1"/>
      <dgm:spPr/>
      <dgm:t>
        <a:bodyPr/>
        <a:lstStyle/>
        <a:p>
          <a:r>
            <a:rPr lang="en-US" sz="2000" dirty="0" smtClean="0"/>
            <a:t>Sufficient Balance of Securities in </a:t>
          </a:r>
          <a:r>
            <a:rPr lang="en-US" sz="2000" dirty="0" err="1" smtClean="0"/>
            <a:t>Demat</a:t>
          </a:r>
          <a:r>
            <a:rPr lang="en-US" sz="2000" dirty="0" smtClean="0"/>
            <a:t> Account.</a:t>
          </a:r>
          <a:endParaRPr lang="en-US" sz="2000" dirty="0"/>
        </a:p>
      </dgm:t>
    </dgm:pt>
    <dgm:pt modelId="{0AE566E9-3902-4DFF-AC20-0FD47CE9F3AB}" type="parTrans" cxnId="{AAC7C36F-36D1-4052-8678-D2367F5F4B3E}">
      <dgm:prSet/>
      <dgm:spPr/>
      <dgm:t>
        <a:bodyPr/>
        <a:lstStyle/>
        <a:p>
          <a:endParaRPr lang="en-US"/>
        </a:p>
      </dgm:t>
    </dgm:pt>
    <dgm:pt modelId="{17B3B900-93DD-494F-A9A6-BCEB6F2C8320}" type="sibTrans" cxnId="{AAC7C36F-36D1-4052-8678-D2367F5F4B3E}">
      <dgm:prSet/>
      <dgm:spPr/>
      <dgm:t>
        <a:bodyPr/>
        <a:lstStyle/>
        <a:p>
          <a:endParaRPr lang="en-US"/>
        </a:p>
      </dgm:t>
    </dgm:pt>
    <dgm:pt modelId="{B7256F39-2805-4503-8DDB-AF54E416CE34}">
      <dgm:prSet custT="1"/>
      <dgm:spPr/>
      <dgm:t>
        <a:bodyPr/>
        <a:lstStyle/>
        <a:p>
          <a:endParaRPr lang="en-US" sz="2000" dirty="0" smtClean="0"/>
        </a:p>
      </dgm:t>
    </dgm:pt>
    <dgm:pt modelId="{F2EFCCFE-56FA-41AF-A8B9-EC440CAA9A35}" type="parTrans" cxnId="{4580E328-0BA2-4767-BE04-51F358EA9C4F}">
      <dgm:prSet/>
      <dgm:spPr/>
      <dgm:t>
        <a:bodyPr/>
        <a:lstStyle/>
        <a:p>
          <a:endParaRPr lang="en-US"/>
        </a:p>
      </dgm:t>
    </dgm:pt>
    <dgm:pt modelId="{9B0F3ED2-4986-4BE8-B8B0-E8A46B2CFF55}" type="sibTrans" cxnId="{4580E328-0BA2-4767-BE04-51F358EA9C4F}">
      <dgm:prSet/>
      <dgm:spPr/>
      <dgm:t>
        <a:bodyPr/>
        <a:lstStyle/>
        <a:p>
          <a:endParaRPr lang="en-US"/>
        </a:p>
      </dgm:t>
    </dgm:pt>
    <dgm:pt modelId="{540984A9-5CD7-4F13-BD7E-5B9A23D9461A}" type="pres">
      <dgm:prSet presAssocID="{B98F2619-EDBA-48D7-AD79-122E4319D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B57494-141E-488A-A4CE-43FB14708ADD}" type="pres">
      <dgm:prSet presAssocID="{11F023BF-D9CA-474E-967C-B35C0094EA3B}" presName="parentText" presStyleLbl="node1" presStyleIdx="0" presStyleCnt="3" custScaleY="47227" custLinFactNeighborY="-625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09173-1239-4CC1-B3A5-332945DD1428}" type="pres">
      <dgm:prSet presAssocID="{11F023BF-D9CA-474E-967C-B35C0094EA3B}" presName="childText" presStyleLbl="revTx" presStyleIdx="0" presStyleCnt="3" custScaleY="55299" custLinFactNeighborY="-54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390A1-2D08-4BAD-B2D4-94C527A0CE1C}" type="pres">
      <dgm:prSet presAssocID="{0B06B3F2-3362-4EDF-8528-710A8C9C9A1E}" presName="parentText" presStyleLbl="node1" presStyleIdx="1" presStyleCnt="3" custScaleY="44396" custLinFactNeighborY="-698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C430F-4595-4225-AE24-C56832F7872D}" type="pres">
      <dgm:prSet presAssocID="{0B06B3F2-3362-4EDF-8528-710A8C9C9A1E}" presName="childText" presStyleLbl="revTx" presStyleIdx="1" presStyleCnt="3" custScaleY="47033" custLinFactNeighborY="-56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FD1F0-D9E8-4D76-AC30-C21D4B8756FD}" type="pres">
      <dgm:prSet presAssocID="{47528107-0424-416C-9F1F-1F2EC9001BE7}" presName="parentText" presStyleLbl="node1" presStyleIdx="2" presStyleCnt="3" custScaleY="39936" custLinFactNeighborY="-529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18F3F-B208-41B8-86D1-17738C67E58E}" type="pres">
      <dgm:prSet presAssocID="{47528107-0424-416C-9F1F-1F2EC9001BE7}" presName="childText" presStyleLbl="revTx" presStyleIdx="2" presStyleCnt="3" custLinFactY="2117" custLinFactNeighborX="-24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16F890-99A5-4B69-A8DE-DE6A5E6DC730}" type="presOf" srcId="{B98F2619-EDBA-48D7-AD79-122E4319DCBA}" destId="{540984A9-5CD7-4F13-BD7E-5B9A23D9461A}" srcOrd="0" destOrd="0" presId="urn:microsoft.com/office/officeart/2005/8/layout/vList2"/>
    <dgm:cxn modelId="{1943DC48-5398-4F86-8C70-05775590ACD7}" srcId="{B98F2619-EDBA-48D7-AD79-122E4319DCBA}" destId="{47528107-0424-416C-9F1F-1F2EC9001BE7}" srcOrd="2" destOrd="0" parTransId="{CEC6B0E9-1133-4CBB-BC39-9C3F6206916C}" sibTransId="{A0D3E510-03CF-41CD-A633-1CD386AB1F47}"/>
    <dgm:cxn modelId="{F5957968-9B74-4A08-8CA6-DDD43DE01255}" type="presOf" srcId="{0B06B3F2-3362-4EDF-8528-710A8C9C9A1E}" destId="{BC1390A1-2D08-4BAD-B2D4-94C527A0CE1C}" srcOrd="0" destOrd="0" presId="urn:microsoft.com/office/officeart/2005/8/layout/vList2"/>
    <dgm:cxn modelId="{7ADE9661-682B-4358-8396-D756086F6278}" type="presOf" srcId="{47528107-0424-416C-9F1F-1F2EC9001BE7}" destId="{B99FD1F0-D9E8-4D76-AC30-C21D4B8756FD}" srcOrd="0" destOrd="0" presId="urn:microsoft.com/office/officeart/2005/8/layout/vList2"/>
    <dgm:cxn modelId="{FA05EA07-9E7D-4B64-BD90-7125EA732405}" srcId="{11F023BF-D9CA-474E-967C-B35C0094EA3B}" destId="{DB17F7B6-D36F-4F6C-9655-F9D4A2F57527}" srcOrd="0" destOrd="0" parTransId="{424DC185-2A41-43C4-8D34-659BDC34CAD6}" sibTransId="{959E492D-E883-466E-A83B-BB3D1587177A}"/>
    <dgm:cxn modelId="{BFD37342-94FD-4450-9192-95126295E9F4}" srcId="{47528107-0424-416C-9F1F-1F2EC9001BE7}" destId="{501F0BE7-0463-43CD-9C8E-E1290A8B8BCF}" srcOrd="0" destOrd="0" parTransId="{D3C2DEA9-A322-4C24-8C96-A64CCEB15086}" sibTransId="{5F772571-13A2-43F7-95B7-9A7B1E0B10E4}"/>
    <dgm:cxn modelId="{AAC7C36F-36D1-4052-8678-D2367F5F4B3E}" srcId="{0B06B3F2-3362-4EDF-8528-710A8C9C9A1E}" destId="{0A1239DF-81E0-42D8-B63E-07E212CB0114}" srcOrd="0" destOrd="0" parTransId="{0AE566E9-3902-4DFF-AC20-0FD47CE9F3AB}" sibTransId="{17B3B900-93DD-494F-A9A6-BCEB6F2C8320}"/>
    <dgm:cxn modelId="{4580E328-0BA2-4767-BE04-51F358EA9C4F}" srcId="{11F023BF-D9CA-474E-967C-B35C0094EA3B}" destId="{B7256F39-2805-4503-8DDB-AF54E416CE34}" srcOrd="1" destOrd="0" parTransId="{F2EFCCFE-56FA-41AF-A8B9-EC440CAA9A35}" sibTransId="{9B0F3ED2-4986-4BE8-B8B0-E8A46B2CFF55}"/>
    <dgm:cxn modelId="{AE8B7A70-45D8-4B77-A80A-FF5B75C36194}" type="presOf" srcId="{DB17F7B6-D36F-4F6C-9655-F9D4A2F57527}" destId="{9CD09173-1239-4CC1-B3A5-332945DD1428}" srcOrd="0" destOrd="0" presId="urn:microsoft.com/office/officeart/2005/8/layout/vList2"/>
    <dgm:cxn modelId="{BB711B30-D33B-47EE-90F1-9166C001C6F3}" type="presOf" srcId="{0A1239DF-81E0-42D8-B63E-07E212CB0114}" destId="{DB1C430F-4595-4225-AE24-C56832F7872D}" srcOrd="0" destOrd="0" presId="urn:microsoft.com/office/officeart/2005/8/layout/vList2"/>
    <dgm:cxn modelId="{F35F1886-223F-4CA1-AACD-6223DD658044}" type="presOf" srcId="{11F023BF-D9CA-474E-967C-B35C0094EA3B}" destId="{12B57494-141E-488A-A4CE-43FB14708ADD}" srcOrd="0" destOrd="0" presId="urn:microsoft.com/office/officeart/2005/8/layout/vList2"/>
    <dgm:cxn modelId="{FCD13BFD-6893-4E01-83C6-7660D00D1F89}" type="presOf" srcId="{501F0BE7-0463-43CD-9C8E-E1290A8B8BCF}" destId="{3BE18F3F-B208-41B8-86D1-17738C67E58E}" srcOrd="0" destOrd="0" presId="urn:microsoft.com/office/officeart/2005/8/layout/vList2"/>
    <dgm:cxn modelId="{206E0E87-018F-4194-9E20-B2D0D3E349AE}" type="presOf" srcId="{B7256F39-2805-4503-8DDB-AF54E416CE34}" destId="{9CD09173-1239-4CC1-B3A5-332945DD1428}" srcOrd="0" destOrd="1" presId="urn:microsoft.com/office/officeart/2005/8/layout/vList2"/>
    <dgm:cxn modelId="{FB2917FB-F781-4075-A73B-7B2B257AFDA6}" srcId="{B98F2619-EDBA-48D7-AD79-122E4319DCBA}" destId="{11F023BF-D9CA-474E-967C-B35C0094EA3B}" srcOrd="0" destOrd="0" parTransId="{4B69DF76-340A-4ABF-AB87-DE7E5A478599}" sibTransId="{671BA88F-8E82-460B-83BA-4499EED1BA99}"/>
    <dgm:cxn modelId="{FF0EAF33-8AF1-4824-9A8C-D1AE36BB922D}" srcId="{B98F2619-EDBA-48D7-AD79-122E4319DCBA}" destId="{0B06B3F2-3362-4EDF-8528-710A8C9C9A1E}" srcOrd="1" destOrd="0" parTransId="{778AAF4D-4AD6-4345-8FA9-843DF0096D84}" sibTransId="{E8351416-87B2-461A-B934-C454CED511EE}"/>
    <dgm:cxn modelId="{ED372C29-7464-4200-B7A3-5F05E4FE35CF}" type="presParOf" srcId="{540984A9-5CD7-4F13-BD7E-5B9A23D9461A}" destId="{12B57494-141E-488A-A4CE-43FB14708ADD}" srcOrd="0" destOrd="0" presId="urn:microsoft.com/office/officeart/2005/8/layout/vList2"/>
    <dgm:cxn modelId="{DBED7A41-CF3B-466D-8946-BFC151E55BC6}" type="presParOf" srcId="{540984A9-5CD7-4F13-BD7E-5B9A23D9461A}" destId="{9CD09173-1239-4CC1-B3A5-332945DD1428}" srcOrd="1" destOrd="0" presId="urn:microsoft.com/office/officeart/2005/8/layout/vList2"/>
    <dgm:cxn modelId="{A34869B0-01BC-4041-9FC2-711582CD9FD0}" type="presParOf" srcId="{540984A9-5CD7-4F13-BD7E-5B9A23D9461A}" destId="{BC1390A1-2D08-4BAD-B2D4-94C527A0CE1C}" srcOrd="2" destOrd="0" presId="urn:microsoft.com/office/officeart/2005/8/layout/vList2"/>
    <dgm:cxn modelId="{8F107F4C-6297-47FB-AC85-C794CD3D9611}" type="presParOf" srcId="{540984A9-5CD7-4F13-BD7E-5B9A23D9461A}" destId="{DB1C430F-4595-4225-AE24-C56832F7872D}" srcOrd="3" destOrd="0" presId="urn:microsoft.com/office/officeart/2005/8/layout/vList2"/>
    <dgm:cxn modelId="{5796FA44-19C3-4DCE-BF5F-5B9A85ADA119}" type="presParOf" srcId="{540984A9-5CD7-4F13-BD7E-5B9A23D9461A}" destId="{B99FD1F0-D9E8-4D76-AC30-C21D4B8756FD}" srcOrd="4" destOrd="0" presId="urn:microsoft.com/office/officeart/2005/8/layout/vList2"/>
    <dgm:cxn modelId="{791AC233-85B5-4895-B317-2C4AB9EF53C3}" type="presParOf" srcId="{540984A9-5CD7-4F13-BD7E-5B9A23D9461A}" destId="{3BE18F3F-B208-41B8-86D1-17738C67E58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3B23D7-D8C2-4E24-9CA4-21462DB996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5DFB88-495A-47C9-8849-93DA139576D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Incomplete or incorrect RRF</a:t>
          </a:r>
          <a:endParaRPr lang="en-US" dirty="0"/>
        </a:p>
      </dgm:t>
    </dgm:pt>
    <dgm:pt modelId="{91DA5C5D-850D-4C8D-850D-5D02C5F191D3}" type="parTrans" cxnId="{D36CBE7D-2035-4FAA-87A7-99D5002C1E58}">
      <dgm:prSet/>
      <dgm:spPr/>
      <dgm:t>
        <a:bodyPr/>
        <a:lstStyle/>
        <a:p>
          <a:endParaRPr lang="en-US"/>
        </a:p>
      </dgm:t>
    </dgm:pt>
    <dgm:pt modelId="{1BCC30B5-B3D8-458B-AEF9-ACA6458846A1}" type="sibTrans" cxnId="{D36CBE7D-2035-4FAA-87A7-99D5002C1E58}">
      <dgm:prSet/>
      <dgm:spPr/>
      <dgm:t>
        <a:bodyPr/>
        <a:lstStyle/>
        <a:p>
          <a:endParaRPr lang="en-US"/>
        </a:p>
      </dgm:t>
    </dgm:pt>
    <dgm:pt modelId="{B53BEBFA-C466-4843-AD8B-6D0417D19A29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RRF details mismatch with electronic request</a:t>
          </a:r>
          <a:endParaRPr lang="en-US" dirty="0">
            <a:solidFill>
              <a:schemeClr val="tx1"/>
            </a:solidFill>
          </a:endParaRPr>
        </a:p>
      </dgm:t>
    </dgm:pt>
    <dgm:pt modelId="{BE7A684E-508E-4D12-89A9-D945B741B208}" type="parTrans" cxnId="{1BD54F14-BAD8-43AE-B440-BA676656551E}">
      <dgm:prSet/>
      <dgm:spPr/>
      <dgm:t>
        <a:bodyPr/>
        <a:lstStyle/>
        <a:p>
          <a:endParaRPr lang="en-US"/>
        </a:p>
      </dgm:t>
    </dgm:pt>
    <dgm:pt modelId="{21EA0570-5DA2-4798-BB17-44A3E97A2372}" type="sibTrans" cxnId="{1BD54F14-BAD8-43AE-B440-BA676656551E}">
      <dgm:prSet/>
      <dgm:spPr/>
      <dgm:t>
        <a:bodyPr/>
        <a:lstStyle/>
        <a:p>
          <a:endParaRPr lang="en-US"/>
        </a:p>
      </dgm:t>
    </dgm:pt>
    <dgm:pt modelId="{08620B03-FAB2-40FC-9822-C0B02E58306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Non receipt of RRF by Issuer / RTA</a:t>
          </a:r>
          <a:endParaRPr lang="en-US" dirty="0"/>
        </a:p>
      </dgm:t>
    </dgm:pt>
    <dgm:pt modelId="{80DD5023-7C85-4050-9314-AAB711F733FC}" type="parTrans" cxnId="{B6C651D9-DA75-4EFA-BBA9-0ABEBDBB6E4A}">
      <dgm:prSet/>
      <dgm:spPr/>
      <dgm:t>
        <a:bodyPr/>
        <a:lstStyle/>
        <a:p>
          <a:endParaRPr lang="en-US"/>
        </a:p>
      </dgm:t>
    </dgm:pt>
    <dgm:pt modelId="{7DDCDAC8-0BF8-4135-A3C0-80F6D61B0781}" type="sibTrans" cxnId="{B6C651D9-DA75-4EFA-BBA9-0ABEBDBB6E4A}">
      <dgm:prSet/>
      <dgm:spPr/>
      <dgm:t>
        <a:bodyPr/>
        <a:lstStyle/>
        <a:p>
          <a:endParaRPr lang="en-US"/>
        </a:p>
      </dgm:t>
    </dgm:pt>
    <dgm:pt modelId="{54100AB1-F15D-41EF-952D-70BBF6828DBD}" type="pres">
      <dgm:prSet presAssocID="{1C3B23D7-D8C2-4E24-9CA4-21462DB996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3B0788-4277-4540-B12D-7421E974D0FC}" type="pres">
      <dgm:prSet presAssocID="{375DFB88-495A-47C9-8849-93DA139576D0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3482056-55F2-44C2-8554-7ECCABBAF8C6}" type="pres">
      <dgm:prSet presAssocID="{1BCC30B5-B3D8-458B-AEF9-ACA6458846A1}" presName="sibTrans" presStyleCnt="0"/>
      <dgm:spPr/>
    </dgm:pt>
    <dgm:pt modelId="{494C3D8E-1169-4035-976B-0E1A502A2327}" type="pres">
      <dgm:prSet presAssocID="{B53BEBFA-C466-4843-AD8B-6D0417D19A29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0BB0850-B48F-4922-AE11-61EDD82761DC}" type="pres">
      <dgm:prSet presAssocID="{21EA0570-5DA2-4798-BB17-44A3E97A2372}" presName="sibTrans" presStyleCnt="0"/>
      <dgm:spPr/>
    </dgm:pt>
    <dgm:pt modelId="{50662D45-C6EB-4B2D-BDAD-6615A6991B95}" type="pres">
      <dgm:prSet presAssocID="{08620B03-FAB2-40FC-9822-C0B02E58306A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36CBE7D-2035-4FAA-87A7-99D5002C1E58}" srcId="{1C3B23D7-D8C2-4E24-9CA4-21462DB9967C}" destId="{375DFB88-495A-47C9-8849-93DA139576D0}" srcOrd="0" destOrd="0" parTransId="{91DA5C5D-850D-4C8D-850D-5D02C5F191D3}" sibTransId="{1BCC30B5-B3D8-458B-AEF9-ACA6458846A1}"/>
    <dgm:cxn modelId="{0B2DDFD3-49C1-48A7-8ED9-BBECF5B58763}" type="presOf" srcId="{08620B03-FAB2-40FC-9822-C0B02E58306A}" destId="{50662D45-C6EB-4B2D-BDAD-6615A6991B95}" srcOrd="0" destOrd="0" presId="urn:microsoft.com/office/officeart/2005/8/layout/default"/>
    <dgm:cxn modelId="{3CAF7FC7-B6FA-46FD-AC05-0D0361848531}" type="presOf" srcId="{B53BEBFA-C466-4843-AD8B-6D0417D19A29}" destId="{494C3D8E-1169-4035-976B-0E1A502A2327}" srcOrd="0" destOrd="0" presId="urn:microsoft.com/office/officeart/2005/8/layout/default"/>
    <dgm:cxn modelId="{1BD54F14-BAD8-43AE-B440-BA676656551E}" srcId="{1C3B23D7-D8C2-4E24-9CA4-21462DB9967C}" destId="{B53BEBFA-C466-4843-AD8B-6D0417D19A29}" srcOrd="1" destOrd="0" parTransId="{BE7A684E-508E-4D12-89A9-D945B741B208}" sibTransId="{21EA0570-5DA2-4798-BB17-44A3E97A2372}"/>
    <dgm:cxn modelId="{D052596C-111C-4700-A0EE-261F44793F3F}" type="presOf" srcId="{375DFB88-495A-47C9-8849-93DA139576D0}" destId="{973B0788-4277-4540-B12D-7421E974D0FC}" srcOrd="0" destOrd="0" presId="urn:microsoft.com/office/officeart/2005/8/layout/default"/>
    <dgm:cxn modelId="{339EA0C3-D8F3-4BC8-8970-0F049C41DE89}" type="presOf" srcId="{1C3B23D7-D8C2-4E24-9CA4-21462DB9967C}" destId="{54100AB1-F15D-41EF-952D-70BBF6828DBD}" srcOrd="0" destOrd="0" presId="urn:microsoft.com/office/officeart/2005/8/layout/default"/>
    <dgm:cxn modelId="{B6C651D9-DA75-4EFA-BBA9-0ABEBDBB6E4A}" srcId="{1C3B23D7-D8C2-4E24-9CA4-21462DB9967C}" destId="{08620B03-FAB2-40FC-9822-C0B02E58306A}" srcOrd="2" destOrd="0" parTransId="{80DD5023-7C85-4050-9314-AAB711F733FC}" sibTransId="{7DDCDAC8-0BF8-4135-A3C0-80F6D61B0781}"/>
    <dgm:cxn modelId="{BB4DF504-CE7E-4454-BC29-1E66AE0EA97B}" type="presParOf" srcId="{54100AB1-F15D-41EF-952D-70BBF6828DBD}" destId="{973B0788-4277-4540-B12D-7421E974D0FC}" srcOrd="0" destOrd="0" presId="urn:microsoft.com/office/officeart/2005/8/layout/default"/>
    <dgm:cxn modelId="{1341C2F6-B039-4E9A-BB95-7DC4EF5E1ABB}" type="presParOf" srcId="{54100AB1-F15D-41EF-952D-70BBF6828DBD}" destId="{33482056-55F2-44C2-8554-7ECCABBAF8C6}" srcOrd="1" destOrd="0" presId="urn:microsoft.com/office/officeart/2005/8/layout/default"/>
    <dgm:cxn modelId="{C2CA85AE-9E30-4A23-9B18-4383CC46AA15}" type="presParOf" srcId="{54100AB1-F15D-41EF-952D-70BBF6828DBD}" destId="{494C3D8E-1169-4035-976B-0E1A502A2327}" srcOrd="2" destOrd="0" presId="urn:microsoft.com/office/officeart/2005/8/layout/default"/>
    <dgm:cxn modelId="{FCBE169D-AC65-4AC1-BC80-D560F1FB7A38}" type="presParOf" srcId="{54100AB1-F15D-41EF-952D-70BBF6828DBD}" destId="{50BB0850-B48F-4922-AE11-61EDD82761DC}" srcOrd="3" destOrd="0" presId="urn:microsoft.com/office/officeart/2005/8/layout/default"/>
    <dgm:cxn modelId="{8334A364-C372-4D86-BF0E-0B7186D04E5B}" type="presParOf" srcId="{54100AB1-F15D-41EF-952D-70BBF6828DBD}" destId="{50662D45-C6EB-4B2D-BDAD-6615A6991B9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02DDDA-B63B-4B62-A1AA-E68525A5D70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B2C4671-B980-4FE9-ABC3-5A524A1253E7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Surviving joint holder/s, nominee or legal heirs of deceased account holder to approach the Depository Participant (DP) </a:t>
          </a:r>
        </a:p>
      </dgm:t>
    </dgm:pt>
    <dgm:pt modelId="{D6C56868-F94A-401E-86BD-CB22F40FAA85}" type="parTrans" cxnId="{AD8AEBDB-7ABE-47A6-A801-40741807915F}">
      <dgm:prSet/>
      <dgm:spPr/>
      <dgm:t>
        <a:bodyPr/>
        <a:lstStyle/>
        <a:p>
          <a:endParaRPr lang="en-US"/>
        </a:p>
      </dgm:t>
    </dgm:pt>
    <dgm:pt modelId="{542663CE-95DD-4FC6-BA3A-109BBD2F7E29}" type="sibTrans" cxnId="{AD8AEBDB-7ABE-47A6-A801-40741807915F}">
      <dgm:prSet/>
      <dgm:spPr/>
      <dgm:t>
        <a:bodyPr/>
        <a:lstStyle/>
        <a:p>
          <a:endParaRPr lang="en-US" dirty="0"/>
        </a:p>
      </dgm:t>
    </dgm:pt>
    <dgm:pt modelId="{C2E3F4F6-ECBC-438F-9098-77D11AE7EF3A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For shares held in physical form - Approach each Company and their respective RTAs.</a:t>
          </a:r>
          <a:endParaRPr lang="en-US" dirty="0">
            <a:solidFill>
              <a:schemeClr val="tx1"/>
            </a:solidFill>
          </a:endParaRPr>
        </a:p>
      </dgm:t>
    </dgm:pt>
    <dgm:pt modelId="{2D65CF36-B774-4E32-8875-E4FE1F0011DB}" type="parTrans" cxnId="{A9355FDE-8AB8-4D86-B628-76F129664D5E}">
      <dgm:prSet/>
      <dgm:spPr/>
      <dgm:t>
        <a:bodyPr/>
        <a:lstStyle/>
        <a:p>
          <a:endParaRPr lang="en-US"/>
        </a:p>
      </dgm:t>
    </dgm:pt>
    <dgm:pt modelId="{DF625D82-176C-4EA4-A9A5-482592CFD188}" type="sibTrans" cxnId="{A9355FDE-8AB8-4D86-B628-76F129664D5E}">
      <dgm:prSet/>
      <dgm:spPr/>
      <dgm:t>
        <a:bodyPr/>
        <a:lstStyle/>
        <a:p>
          <a:endParaRPr lang="en-US"/>
        </a:p>
      </dgm:t>
    </dgm:pt>
    <dgm:pt modelId="{64D3306C-D88E-4CCF-911C-81462CA6AF8D}" type="pres">
      <dgm:prSet presAssocID="{1C02DDDA-B63B-4B62-A1AA-E68525A5D709}" presName="linearFlow" presStyleCnt="0">
        <dgm:presLayoutVars>
          <dgm:resizeHandles val="exact"/>
        </dgm:presLayoutVars>
      </dgm:prSet>
      <dgm:spPr/>
    </dgm:pt>
    <dgm:pt modelId="{88C00D2D-6C58-414D-9266-F8FD3EA676A3}" type="pres">
      <dgm:prSet presAssocID="{0B2C4671-B980-4FE9-ABC3-5A524A1253E7}" presName="node" presStyleLbl="node1" presStyleIdx="0" presStyleCnt="2" custScaleX="296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6519F-908A-4FB1-A3C2-421B5ADFA04F}" type="pres">
      <dgm:prSet presAssocID="{542663CE-95DD-4FC6-BA3A-109BBD2F7E2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CED8011-1E5D-49C4-8299-E46371407E86}" type="pres">
      <dgm:prSet presAssocID="{542663CE-95DD-4FC6-BA3A-109BBD2F7E2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988EA0B-B020-4A90-A8F9-FB7E5B631AC9}" type="pres">
      <dgm:prSet presAssocID="{C2E3F4F6-ECBC-438F-9098-77D11AE7EF3A}" presName="node" presStyleLbl="node1" presStyleIdx="1" presStyleCnt="2" custScaleX="296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AEC27-6621-4E6F-A0B1-9BCC29191F87}" type="presOf" srcId="{C2E3F4F6-ECBC-438F-9098-77D11AE7EF3A}" destId="{C988EA0B-B020-4A90-A8F9-FB7E5B631AC9}" srcOrd="0" destOrd="0" presId="urn:microsoft.com/office/officeart/2005/8/layout/process2"/>
    <dgm:cxn modelId="{AD8AEBDB-7ABE-47A6-A801-40741807915F}" srcId="{1C02DDDA-B63B-4B62-A1AA-E68525A5D709}" destId="{0B2C4671-B980-4FE9-ABC3-5A524A1253E7}" srcOrd="0" destOrd="0" parTransId="{D6C56868-F94A-401E-86BD-CB22F40FAA85}" sibTransId="{542663CE-95DD-4FC6-BA3A-109BBD2F7E29}"/>
    <dgm:cxn modelId="{778DA185-918A-4FFA-904F-9B7FE2988ADE}" type="presOf" srcId="{542663CE-95DD-4FC6-BA3A-109BBD2F7E29}" destId="{2736519F-908A-4FB1-A3C2-421B5ADFA04F}" srcOrd="0" destOrd="0" presId="urn:microsoft.com/office/officeart/2005/8/layout/process2"/>
    <dgm:cxn modelId="{116732FA-B1BB-4B19-9A71-DA3E7DD35CC3}" type="presOf" srcId="{0B2C4671-B980-4FE9-ABC3-5A524A1253E7}" destId="{88C00D2D-6C58-414D-9266-F8FD3EA676A3}" srcOrd="0" destOrd="0" presId="urn:microsoft.com/office/officeart/2005/8/layout/process2"/>
    <dgm:cxn modelId="{A9355FDE-8AB8-4D86-B628-76F129664D5E}" srcId="{1C02DDDA-B63B-4B62-A1AA-E68525A5D709}" destId="{C2E3F4F6-ECBC-438F-9098-77D11AE7EF3A}" srcOrd="1" destOrd="0" parTransId="{2D65CF36-B774-4E32-8875-E4FE1F0011DB}" sibTransId="{DF625D82-176C-4EA4-A9A5-482592CFD188}"/>
    <dgm:cxn modelId="{41B20F02-C418-4847-ACB2-986436C57A29}" type="presOf" srcId="{1C02DDDA-B63B-4B62-A1AA-E68525A5D709}" destId="{64D3306C-D88E-4CCF-911C-81462CA6AF8D}" srcOrd="0" destOrd="0" presId="urn:microsoft.com/office/officeart/2005/8/layout/process2"/>
    <dgm:cxn modelId="{19CFA945-E2C3-4385-872E-CD460B5011EE}" type="presOf" srcId="{542663CE-95DD-4FC6-BA3A-109BBD2F7E29}" destId="{5CED8011-1E5D-49C4-8299-E46371407E86}" srcOrd="1" destOrd="0" presId="urn:microsoft.com/office/officeart/2005/8/layout/process2"/>
    <dgm:cxn modelId="{EEDDDE7B-E329-4585-91F7-64836F63FA3E}" type="presParOf" srcId="{64D3306C-D88E-4CCF-911C-81462CA6AF8D}" destId="{88C00D2D-6C58-414D-9266-F8FD3EA676A3}" srcOrd="0" destOrd="0" presId="urn:microsoft.com/office/officeart/2005/8/layout/process2"/>
    <dgm:cxn modelId="{9056C748-EA2B-4B97-82A5-DBE3A6ACBC76}" type="presParOf" srcId="{64D3306C-D88E-4CCF-911C-81462CA6AF8D}" destId="{2736519F-908A-4FB1-A3C2-421B5ADFA04F}" srcOrd="1" destOrd="0" presId="urn:microsoft.com/office/officeart/2005/8/layout/process2"/>
    <dgm:cxn modelId="{E474B3D9-F718-4A2C-A1A0-3A2EAB56B9B3}" type="presParOf" srcId="{2736519F-908A-4FB1-A3C2-421B5ADFA04F}" destId="{5CED8011-1E5D-49C4-8299-E46371407E86}" srcOrd="0" destOrd="0" presId="urn:microsoft.com/office/officeart/2005/8/layout/process2"/>
    <dgm:cxn modelId="{581C1876-0D26-4ECF-8048-79F242AC4F66}" type="presParOf" srcId="{64D3306C-D88E-4CCF-911C-81462CA6AF8D}" destId="{C988EA0B-B020-4A90-A8F9-FB7E5B631AC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2EE23-96E4-41F9-90BE-EDA687F6CE34}">
      <dsp:nvSpPr>
        <dsp:cNvPr id="0" name=""/>
        <dsp:cNvSpPr/>
      </dsp:nvSpPr>
      <dsp:spPr>
        <a:xfrm>
          <a:off x="2454" y="588989"/>
          <a:ext cx="1947485" cy="1168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Equity Shares</a:t>
          </a:r>
          <a:endParaRPr lang="en-US" sz="2500" kern="1200" dirty="0"/>
        </a:p>
      </dsp:txBody>
      <dsp:txXfrm>
        <a:off x="2454" y="588989"/>
        <a:ext cx="1947485" cy="1168491"/>
      </dsp:txXfrm>
    </dsp:sp>
    <dsp:sp modelId="{F5E48CF2-0811-4C74-8363-7127E1EE5223}">
      <dsp:nvSpPr>
        <dsp:cNvPr id="0" name=""/>
        <dsp:cNvSpPr/>
      </dsp:nvSpPr>
      <dsp:spPr>
        <a:xfrm>
          <a:off x="2144689" y="588989"/>
          <a:ext cx="1947485" cy="116849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Preference Shares</a:t>
          </a:r>
          <a:endParaRPr lang="en-US" sz="2500" kern="1200" dirty="0"/>
        </a:p>
      </dsp:txBody>
      <dsp:txXfrm>
        <a:off x="2144689" y="588989"/>
        <a:ext cx="1947485" cy="1168491"/>
      </dsp:txXfrm>
    </dsp:sp>
    <dsp:sp modelId="{C89DF596-AB1C-490E-878F-EE9231B66F80}">
      <dsp:nvSpPr>
        <dsp:cNvPr id="0" name=""/>
        <dsp:cNvSpPr/>
      </dsp:nvSpPr>
      <dsp:spPr>
        <a:xfrm>
          <a:off x="4286923" y="588989"/>
          <a:ext cx="1947485" cy="1168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Debentures</a:t>
          </a:r>
          <a:endParaRPr lang="en-US" sz="2500" kern="1200" dirty="0"/>
        </a:p>
      </dsp:txBody>
      <dsp:txXfrm>
        <a:off x="4286923" y="588989"/>
        <a:ext cx="1947485" cy="1168491"/>
      </dsp:txXfrm>
    </dsp:sp>
    <dsp:sp modelId="{35A3115C-E874-4ED9-9805-87EEFE46487E}">
      <dsp:nvSpPr>
        <dsp:cNvPr id="0" name=""/>
        <dsp:cNvSpPr/>
      </dsp:nvSpPr>
      <dsp:spPr>
        <a:xfrm>
          <a:off x="6429157" y="588989"/>
          <a:ext cx="1947485" cy="116849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Bonds</a:t>
          </a:r>
          <a:endParaRPr lang="en-US" sz="2500" kern="1200" dirty="0"/>
        </a:p>
      </dsp:txBody>
      <dsp:txXfrm>
        <a:off x="6429157" y="588989"/>
        <a:ext cx="1947485" cy="1168491"/>
      </dsp:txXfrm>
    </dsp:sp>
    <dsp:sp modelId="{7E691BBD-E0A2-4159-9235-6740C5F39091}">
      <dsp:nvSpPr>
        <dsp:cNvPr id="0" name=""/>
        <dsp:cNvSpPr/>
      </dsp:nvSpPr>
      <dsp:spPr>
        <a:xfrm>
          <a:off x="1073571" y="1952229"/>
          <a:ext cx="1947485" cy="1168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Mutual Fund Units</a:t>
          </a:r>
          <a:endParaRPr lang="en-US" sz="2500" kern="1200" dirty="0"/>
        </a:p>
      </dsp:txBody>
      <dsp:txXfrm>
        <a:off x="1073571" y="1952229"/>
        <a:ext cx="1947485" cy="1168491"/>
      </dsp:txXfrm>
    </dsp:sp>
    <dsp:sp modelId="{FD70BA8E-D5B0-412B-B41A-1B4139B6A12C}">
      <dsp:nvSpPr>
        <dsp:cNvPr id="0" name=""/>
        <dsp:cNvSpPr/>
      </dsp:nvSpPr>
      <dsp:spPr>
        <a:xfrm>
          <a:off x="3215806" y="1952229"/>
          <a:ext cx="1947485" cy="116849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Government Securities</a:t>
          </a:r>
          <a:endParaRPr lang="en-US" sz="2500" kern="1200" dirty="0"/>
        </a:p>
      </dsp:txBody>
      <dsp:txXfrm>
        <a:off x="3215806" y="1952229"/>
        <a:ext cx="1947485" cy="1168491"/>
      </dsp:txXfrm>
    </dsp:sp>
    <dsp:sp modelId="{E4570527-0C8F-434D-B398-3527938B967D}">
      <dsp:nvSpPr>
        <dsp:cNvPr id="0" name=""/>
        <dsp:cNvSpPr/>
      </dsp:nvSpPr>
      <dsp:spPr>
        <a:xfrm>
          <a:off x="5358040" y="1952229"/>
          <a:ext cx="1947485" cy="1168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Sovereign Gold Bonds</a:t>
          </a:r>
          <a:endParaRPr lang="en-US" sz="2500" kern="1200" dirty="0"/>
        </a:p>
      </dsp:txBody>
      <dsp:txXfrm>
        <a:off x="5358040" y="1952229"/>
        <a:ext cx="1947485" cy="1168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DDED6-0245-496F-9891-E39B8BEBA151}">
      <dsp:nvSpPr>
        <dsp:cNvPr id="0" name=""/>
        <dsp:cNvSpPr/>
      </dsp:nvSpPr>
      <dsp:spPr>
        <a:xfrm>
          <a:off x="3823" y="76071"/>
          <a:ext cx="3343160" cy="133726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Obtain </a:t>
          </a:r>
          <a:r>
            <a:rPr lang="en-US" sz="2300" b="1" kern="1200" dirty="0" err="1" smtClean="0">
              <a:solidFill>
                <a:schemeClr val="tx1"/>
              </a:solidFill>
            </a:rPr>
            <a:t>Demat</a:t>
          </a:r>
          <a:r>
            <a:rPr lang="en-US" sz="2300" b="1" kern="1200" dirty="0" smtClean="0">
              <a:solidFill>
                <a:schemeClr val="tx1"/>
              </a:solidFill>
            </a:rPr>
            <a:t> Request Form (DRF) from DP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3823" y="76071"/>
        <a:ext cx="3008844" cy="1337264"/>
      </dsp:txXfrm>
    </dsp:sp>
    <dsp:sp modelId="{F671B72D-F2AE-407A-BB8A-45A6D2CE0524}">
      <dsp:nvSpPr>
        <dsp:cNvPr id="0" name=""/>
        <dsp:cNvSpPr/>
      </dsp:nvSpPr>
      <dsp:spPr>
        <a:xfrm>
          <a:off x="2678351" y="76071"/>
          <a:ext cx="3343160" cy="133726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Fill DRF properly and sign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3346983" y="76071"/>
        <a:ext cx="2005896" cy="1337264"/>
      </dsp:txXfrm>
    </dsp:sp>
    <dsp:sp modelId="{29FCE023-FC4F-4239-B293-AA3DDA3C82FB}">
      <dsp:nvSpPr>
        <dsp:cNvPr id="0" name=""/>
        <dsp:cNvSpPr/>
      </dsp:nvSpPr>
      <dsp:spPr>
        <a:xfrm>
          <a:off x="5352879" y="76071"/>
          <a:ext cx="3343160" cy="133726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Submit DRF and physical certificates to DP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6021511" y="76071"/>
        <a:ext cx="2005896" cy="1337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C3DF5-6CC7-47F1-97ED-A7313230662B}">
      <dsp:nvSpPr>
        <dsp:cNvPr id="0" name=""/>
        <dsp:cNvSpPr/>
      </dsp:nvSpPr>
      <dsp:spPr>
        <a:xfrm>
          <a:off x="7856" y="144269"/>
          <a:ext cx="2348325" cy="140899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DP informs investor about rejection of </a:t>
          </a:r>
          <a:r>
            <a:rPr lang="en-US" sz="1800" kern="1200" dirty="0" err="1" smtClean="0">
              <a:solidFill>
                <a:schemeClr val="tx1"/>
              </a:solidFill>
            </a:rPr>
            <a:t>Demat</a:t>
          </a:r>
          <a:r>
            <a:rPr lang="en-US" sz="1800" kern="1200" dirty="0" smtClean="0">
              <a:solidFill>
                <a:schemeClr val="tx1"/>
              </a:solidFill>
            </a:rPr>
            <a:t> request.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124" y="185537"/>
        <a:ext cx="2265789" cy="1326459"/>
      </dsp:txXfrm>
    </dsp:sp>
    <dsp:sp modelId="{1E209E62-D023-4F5A-976D-EE6D09E4E530}">
      <dsp:nvSpPr>
        <dsp:cNvPr id="0" name=""/>
        <dsp:cNvSpPr/>
      </dsp:nvSpPr>
      <dsp:spPr>
        <a:xfrm>
          <a:off x="2562834" y="557574"/>
          <a:ext cx="497844" cy="582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562834" y="674051"/>
        <a:ext cx="348491" cy="349430"/>
      </dsp:txXfrm>
    </dsp:sp>
    <dsp:sp modelId="{47654CAF-B18A-46CD-ACDE-5BC8A5722754}">
      <dsp:nvSpPr>
        <dsp:cNvPr id="0" name=""/>
        <dsp:cNvSpPr/>
      </dsp:nvSpPr>
      <dsp:spPr>
        <a:xfrm>
          <a:off x="3295511" y="144269"/>
          <a:ext cx="2348325" cy="140899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Investor can see transaction status in statement of transactions.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336779" y="185537"/>
        <a:ext cx="2265789" cy="1326459"/>
      </dsp:txXfrm>
    </dsp:sp>
    <dsp:sp modelId="{370C0939-5992-48D1-A451-526CF5C4889A}">
      <dsp:nvSpPr>
        <dsp:cNvPr id="0" name=""/>
        <dsp:cNvSpPr/>
      </dsp:nvSpPr>
      <dsp:spPr>
        <a:xfrm>
          <a:off x="5850489" y="557574"/>
          <a:ext cx="497844" cy="582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5850489" y="674051"/>
        <a:ext cx="348491" cy="349430"/>
      </dsp:txXfrm>
    </dsp:sp>
    <dsp:sp modelId="{96B4BE24-45BC-45FC-B4E6-9638B5B4D178}">
      <dsp:nvSpPr>
        <dsp:cNvPr id="0" name=""/>
        <dsp:cNvSpPr/>
      </dsp:nvSpPr>
      <dsp:spPr>
        <a:xfrm>
          <a:off x="6583167" y="144269"/>
          <a:ext cx="2348325" cy="140899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Issuer / RTA sends an Objection Memo containing reasons of rejection of request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624435" y="185537"/>
        <a:ext cx="2265789" cy="1326459"/>
      </dsp:txXfrm>
    </dsp:sp>
    <dsp:sp modelId="{D31F2A72-6BC5-4889-9788-C2581B83D136}">
      <dsp:nvSpPr>
        <dsp:cNvPr id="0" name=""/>
        <dsp:cNvSpPr/>
      </dsp:nvSpPr>
      <dsp:spPr>
        <a:xfrm rot="5400000">
          <a:off x="7508407" y="1717647"/>
          <a:ext cx="497844" cy="582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7582615" y="1759917"/>
        <a:ext cx="349430" cy="348491"/>
      </dsp:txXfrm>
    </dsp:sp>
    <dsp:sp modelId="{A04C2F0D-E1DE-482A-BC64-6D40C5783114}">
      <dsp:nvSpPr>
        <dsp:cNvPr id="0" name=""/>
        <dsp:cNvSpPr/>
      </dsp:nvSpPr>
      <dsp:spPr>
        <a:xfrm>
          <a:off x="6583167" y="2492594"/>
          <a:ext cx="2348325" cy="140899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Investor needs to rectify the errors / remove deficiency in the documentation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624435" y="2533862"/>
        <a:ext cx="2265789" cy="1326459"/>
      </dsp:txXfrm>
    </dsp:sp>
    <dsp:sp modelId="{75AC7740-78C9-4D78-98FE-6D32190BDFC1}">
      <dsp:nvSpPr>
        <dsp:cNvPr id="0" name=""/>
        <dsp:cNvSpPr/>
      </dsp:nvSpPr>
      <dsp:spPr>
        <a:xfrm rot="10800000">
          <a:off x="5878669" y="2905899"/>
          <a:ext cx="497844" cy="582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6028022" y="3022376"/>
        <a:ext cx="348491" cy="349430"/>
      </dsp:txXfrm>
    </dsp:sp>
    <dsp:sp modelId="{F2037438-08A3-46AD-AF24-9EDDFD00DF51}">
      <dsp:nvSpPr>
        <dsp:cNvPr id="0" name=""/>
        <dsp:cNvSpPr/>
      </dsp:nvSpPr>
      <dsp:spPr>
        <a:xfrm>
          <a:off x="3295511" y="2492594"/>
          <a:ext cx="2348325" cy="140899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Finally, Submit the request for </a:t>
          </a:r>
          <a:r>
            <a:rPr lang="en-US" sz="1800" kern="1200" dirty="0" err="1" smtClean="0">
              <a:solidFill>
                <a:schemeClr val="tx1"/>
              </a:solidFill>
            </a:rPr>
            <a:t>Demat</a:t>
          </a:r>
          <a:r>
            <a:rPr lang="en-US" sz="1800" kern="1200" dirty="0" smtClean="0">
              <a:solidFill>
                <a:schemeClr val="tx1"/>
              </a:solidFill>
            </a:rPr>
            <a:t> once again through DP.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336779" y="2533862"/>
        <a:ext cx="2265789" cy="1326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57494-141E-488A-A4CE-43FB14708ADD}">
      <dsp:nvSpPr>
        <dsp:cNvPr id="0" name=""/>
        <dsp:cNvSpPr/>
      </dsp:nvSpPr>
      <dsp:spPr>
        <a:xfrm>
          <a:off x="0" y="22859"/>
          <a:ext cx="9041304" cy="56526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is Rematerialisation?</a:t>
          </a:r>
          <a:endParaRPr lang="en-US" sz="2400" kern="1200" dirty="0"/>
        </a:p>
      </dsp:txBody>
      <dsp:txXfrm>
        <a:off x="27594" y="50453"/>
        <a:ext cx="8986116" cy="510076"/>
      </dsp:txXfrm>
    </dsp:sp>
    <dsp:sp modelId="{9CD09173-1239-4CC1-B3A5-332945DD1428}">
      <dsp:nvSpPr>
        <dsp:cNvPr id="0" name=""/>
        <dsp:cNvSpPr/>
      </dsp:nvSpPr>
      <dsp:spPr>
        <a:xfrm>
          <a:off x="0" y="592973"/>
          <a:ext cx="9041304" cy="585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06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Conversion of securities held in </a:t>
          </a:r>
          <a:r>
            <a:rPr lang="en-US" sz="2000" kern="1200" dirty="0" err="1" smtClean="0"/>
            <a:t>Demat</a:t>
          </a:r>
          <a:r>
            <a:rPr lang="en-US" sz="2000" kern="1200" dirty="0" smtClean="0"/>
            <a:t> form to physical form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 smtClean="0"/>
        </a:p>
      </dsp:txBody>
      <dsp:txXfrm>
        <a:off x="0" y="592973"/>
        <a:ext cx="9041304" cy="585508"/>
      </dsp:txXfrm>
    </dsp:sp>
    <dsp:sp modelId="{BC1390A1-2D08-4BAD-B2D4-94C527A0CE1C}">
      <dsp:nvSpPr>
        <dsp:cNvPr id="0" name=""/>
        <dsp:cNvSpPr/>
      </dsp:nvSpPr>
      <dsp:spPr>
        <a:xfrm>
          <a:off x="0" y="1096572"/>
          <a:ext cx="9041304" cy="53138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Pre-requisite of Rematerialisation</a:t>
          </a:r>
          <a:endParaRPr lang="en-US" sz="2400" kern="1200" dirty="0"/>
        </a:p>
      </dsp:txBody>
      <dsp:txXfrm>
        <a:off x="25940" y="1122512"/>
        <a:ext cx="8989424" cy="479500"/>
      </dsp:txXfrm>
    </dsp:sp>
    <dsp:sp modelId="{DB1C430F-4595-4225-AE24-C56832F7872D}">
      <dsp:nvSpPr>
        <dsp:cNvPr id="0" name=""/>
        <dsp:cNvSpPr/>
      </dsp:nvSpPr>
      <dsp:spPr>
        <a:xfrm>
          <a:off x="0" y="1692232"/>
          <a:ext cx="9041304" cy="497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06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Sufficient Balance of Securities in </a:t>
          </a:r>
          <a:r>
            <a:rPr lang="en-US" sz="2000" kern="1200" dirty="0" err="1" smtClean="0"/>
            <a:t>Demat</a:t>
          </a:r>
          <a:r>
            <a:rPr lang="en-US" sz="2000" kern="1200" dirty="0" smtClean="0"/>
            <a:t> Account.</a:t>
          </a:r>
          <a:endParaRPr lang="en-US" sz="2000" kern="1200" dirty="0"/>
        </a:p>
      </dsp:txBody>
      <dsp:txXfrm>
        <a:off x="0" y="1692232"/>
        <a:ext cx="9041304" cy="497987"/>
      </dsp:txXfrm>
    </dsp:sp>
    <dsp:sp modelId="{B99FD1F0-D9E8-4D76-AC30-C21D4B8756FD}">
      <dsp:nvSpPr>
        <dsp:cNvPr id="0" name=""/>
        <dsp:cNvSpPr/>
      </dsp:nvSpPr>
      <dsp:spPr>
        <a:xfrm>
          <a:off x="0" y="2304656"/>
          <a:ext cx="9041304" cy="47799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</a:t>
          </a:r>
          <a:endParaRPr lang="en-US" sz="2400" kern="1200" dirty="0"/>
        </a:p>
      </dsp:txBody>
      <dsp:txXfrm>
        <a:off x="23334" y="2327990"/>
        <a:ext cx="8994636" cy="431329"/>
      </dsp:txXfrm>
    </dsp:sp>
    <dsp:sp modelId="{3BE18F3F-B208-41B8-86D1-17738C67E58E}">
      <dsp:nvSpPr>
        <dsp:cNvPr id="0" name=""/>
        <dsp:cNvSpPr/>
      </dsp:nvSpPr>
      <dsp:spPr>
        <a:xfrm>
          <a:off x="0" y="4028507"/>
          <a:ext cx="9041304" cy="10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06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4028507"/>
        <a:ext cx="9041304" cy="1058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B0788-4277-4540-B12D-7421E974D0FC}">
      <dsp:nvSpPr>
        <dsp:cNvPr id="0" name=""/>
        <dsp:cNvSpPr/>
      </dsp:nvSpPr>
      <dsp:spPr>
        <a:xfrm>
          <a:off x="1010799" y="976"/>
          <a:ext cx="3168811" cy="1901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Incomplete or incorrect RRF</a:t>
          </a:r>
          <a:endParaRPr lang="en-US" sz="2800" kern="1200" dirty="0"/>
        </a:p>
      </dsp:txBody>
      <dsp:txXfrm>
        <a:off x="1103612" y="93789"/>
        <a:ext cx="2983185" cy="1715660"/>
      </dsp:txXfrm>
    </dsp:sp>
    <dsp:sp modelId="{494C3D8E-1169-4035-976B-0E1A502A2327}">
      <dsp:nvSpPr>
        <dsp:cNvPr id="0" name=""/>
        <dsp:cNvSpPr/>
      </dsp:nvSpPr>
      <dsp:spPr>
        <a:xfrm>
          <a:off x="4496492" y="976"/>
          <a:ext cx="3168811" cy="190128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RRF details mismatch with electronic request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589305" y="93789"/>
        <a:ext cx="2983185" cy="1715660"/>
      </dsp:txXfrm>
    </dsp:sp>
    <dsp:sp modelId="{50662D45-C6EB-4B2D-BDAD-6615A6991B95}">
      <dsp:nvSpPr>
        <dsp:cNvPr id="0" name=""/>
        <dsp:cNvSpPr/>
      </dsp:nvSpPr>
      <dsp:spPr>
        <a:xfrm>
          <a:off x="2753645" y="2219144"/>
          <a:ext cx="3168811" cy="1901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Non receipt of RRF by Issuer / RTA</a:t>
          </a:r>
          <a:endParaRPr lang="en-US" sz="2800" kern="1200" dirty="0"/>
        </a:p>
      </dsp:txBody>
      <dsp:txXfrm>
        <a:off x="2846458" y="2311957"/>
        <a:ext cx="2983185" cy="1715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00D2D-6C58-414D-9266-F8FD3EA676A3}">
      <dsp:nvSpPr>
        <dsp:cNvPr id="0" name=""/>
        <dsp:cNvSpPr/>
      </dsp:nvSpPr>
      <dsp:spPr>
        <a:xfrm>
          <a:off x="26117" y="511"/>
          <a:ext cx="8935011" cy="16768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Surviving joint holder/s, nominee or legal heirs of deceased account holder to approach the Depository Participant (DP) </a:t>
          </a:r>
        </a:p>
      </dsp:txBody>
      <dsp:txXfrm>
        <a:off x="75231" y="49625"/>
        <a:ext cx="8836783" cy="1578633"/>
      </dsp:txXfrm>
    </dsp:sp>
    <dsp:sp modelId="{2736519F-908A-4FB1-A3C2-421B5ADFA04F}">
      <dsp:nvSpPr>
        <dsp:cNvPr id="0" name=""/>
        <dsp:cNvSpPr/>
      </dsp:nvSpPr>
      <dsp:spPr>
        <a:xfrm rot="5400000">
          <a:off x="4179211" y="1719294"/>
          <a:ext cx="628822" cy="754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5400000">
        <a:off x="4267246" y="1782177"/>
        <a:ext cx="452753" cy="440175"/>
      </dsp:txXfrm>
    </dsp:sp>
    <dsp:sp modelId="{C988EA0B-B020-4A90-A8F9-FB7E5B631AC9}">
      <dsp:nvSpPr>
        <dsp:cNvPr id="0" name=""/>
        <dsp:cNvSpPr/>
      </dsp:nvSpPr>
      <dsp:spPr>
        <a:xfrm>
          <a:off x="26117" y="2515803"/>
          <a:ext cx="8935011" cy="167686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For shares held in physical form - Approach each Company and their respective RTAs.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5231" y="2564917"/>
        <a:ext cx="8836783" cy="1578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24" y="2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8DC73E4E-73B0-476C-869D-FA5483EE700D}" type="datetimeFigureOut">
              <a:rPr lang="en-IN" smtClean="0"/>
              <a:t>30/11/2022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64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24" y="9428464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44C30701-AEB4-4B7D-A6DB-A44757E8EA8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523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24" y="2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42FE3ADF-BF59-4134-B99A-EDC802708E50}" type="datetimeFigureOut">
              <a:rPr lang="en-IN" smtClean="0"/>
              <a:t>30/11/2022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83" y="4776873"/>
            <a:ext cx="5438711" cy="3908752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64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24" y="9428464"/>
            <a:ext cx="2946325" cy="49817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92C3979C-F96A-4366-BC2E-1CDF5905F739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786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52725" y="471488"/>
            <a:ext cx="3421063" cy="2368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DF3239-CC68-4A3F-8E85-34C3089E0462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27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DDC935-F2D4-4120-99F4-44600B02492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4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454025" y="5916614"/>
            <a:ext cx="899795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3" rIns="91363" bIns="4568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8"/>
          <p:cNvSpPr/>
          <p:nvPr userDrawn="1"/>
        </p:nvSpPr>
        <p:spPr>
          <a:xfrm>
            <a:off x="454025" y="5965826"/>
            <a:ext cx="899795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3" rIns="91363" bIns="4568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3"/>
          <p:cNvSpPr/>
          <p:nvPr userDrawn="1"/>
        </p:nvSpPr>
        <p:spPr>
          <a:xfrm>
            <a:off x="454025" y="1190626"/>
            <a:ext cx="8997950" cy="136525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3" rIns="91363" bIns="4568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6" descr="http://www.sebi.gov.in/cms/sebi_data/gimages/press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6400800" cy="9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94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95360" y="146160"/>
            <a:ext cx="7501680" cy="3494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558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95360" y="146160"/>
            <a:ext cx="7501680" cy="3494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360" y="146160"/>
            <a:ext cx="7501680" cy="3494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4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/>
          <p:nvPr/>
        </p:nvGrpSpPr>
        <p:grpSpPr>
          <a:xfrm>
            <a:off x="263520" y="663840"/>
            <a:ext cx="9145440" cy="222120"/>
            <a:chOff x="263520" y="663840"/>
            <a:chExt cx="9145440" cy="222120"/>
          </a:xfrm>
        </p:grpSpPr>
        <p:sp>
          <p:nvSpPr>
            <p:cNvPr id="7" name="Line 2"/>
            <p:cNvSpPr/>
            <p:nvPr/>
          </p:nvSpPr>
          <p:spPr>
            <a:xfrm>
              <a:off x="266400" y="885600"/>
              <a:ext cx="9142560" cy="360"/>
            </a:xfrm>
            <a:prstGeom prst="line">
              <a:avLst/>
            </a:prstGeom>
            <a:ln w="31680">
              <a:solidFill>
                <a:srgbClr val="0771B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263520" y="663840"/>
              <a:ext cx="11880" cy="11880"/>
            </a:xfrm>
            <a:prstGeom prst="rect">
              <a:avLst/>
            </a:prstGeom>
            <a:solidFill>
              <a:srgbClr val="0771B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Line 4"/>
          <p:cNvSpPr/>
          <p:nvPr/>
        </p:nvSpPr>
        <p:spPr>
          <a:xfrm>
            <a:off x="495000" y="6324480"/>
            <a:ext cx="9144000" cy="1440"/>
          </a:xfrm>
          <a:prstGeom prst="line">
            <a:avLst/>
          </a:prstGeom>
          <a:ln w="31680">
            <a:solidFill>
              <a:srgbClr val="0771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IN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"/>
          <p:cNvGrpSpPr/>
          <p:nvPr/>
        </p:nvGrpSpPr>
        <p:grpSpPr>
          <a:xfrm>
            <a:off x="263520" y="663840"/>
            <a:ext cx="9145440" cy="222120"/>
            <a:chOff x="263520" y="663840"/>
            <a:chExt cx="9145440" cy="222120"/>
          </a:xfrm>
        </p:grpSpPr>
        <p:sp>
          <p:nvSpPr>
            <p:cNvPr id="43" name="Line 2"/>
            <p:cNvSpPr/>
            <p:nvPr/>
          </p:nvSpPr>
          <p:spPr>
            <a:xfrm>
              <a:off x="266400" y="885600"/>
              <a:ext cx="9142560" cy="360"/>
            </a:xfrm>
            <a:prstGeom prst="line">
              <a:avLst/>
            </a:prstGeom>
            <a:ln w="31680">
              <a:solidFill>
                <a:srgbClr val="0771B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3"/>
            <p:cNvSpPr/>
            <p:nvPr/>
          </p:nvSpPr>
          <p:spPr>
            <a:xfrm>
              <a:off x="263520" y="663840"/>
              <a:ext cx="11880" cy="11880"/>
            </a:xfrm>
            <a:prstGeom prst="rect">
              <a:avLst/>
            </a:prstGeom>
            <a:solidFill>
              <a:srgbClr val="0771B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" name="Line 4"/>
          <p:cNvSpPr/>
          <p:nvPr/>
        </p:nvSpPr>
        <p:spPr>
          <a:xfrm>
            <a:off x="495000" y="6324480"/>
            <a:ext cx="9144000" cy="1440"/>
          </a:xfrm>
          <a:prstGeom prst="line">
            <a:avLst/>
          </a:prstGeom>
          <a:ln w="31680">
            <a:solidFill>
              <a:srgbClr val="0771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"/>
          <p:cNvGrpSpPr/>
          <p:nvPr/>
        </p:nvGrpSpPr>
        <p:grpSpPr>
          <a:xfrm>
            <a:off x="263520" y="663840"/>
            <a:ext cx="9145440" cy="222120"/>
            <a:chOff x="263520" y="663840"/>
            <a:chExt cx="9145440" cy="222120"/>
          </a:xfrm>
        </p:grpSpPr>
        <p:sp>
          <p:nvSpPr>
            <p:cNvPr id="127" name="Line 2"/>
            <p:cNvSpPr/>
            <p:nvPr/>
          </p:nvSpPr>
          <p:spPr>
            <a:xfrm>
              <a:off x="266400" y="885600"/>
              <a:ext cx="9142560" cy="360"/>
            </a:xfrm>
            <a:prstGeom prst="line">
              <a:avLst/>
            </a:prstGeom>
            <a:ln w="31680">
              <a:solidFill>
                <a:srgbClr val="0771B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3"/>
            <p:cNvSpPr/>
            <p:nvPr/>
          </p:nvSpPr>
          <p:spPr>
            <a:xfrm>
              <a:off x="263520" y="663840"/>
              <a:ext cx="11880" cy="11880"/>
            </a:xfrm>
            <a:prstGeom prst="rect">
              <a:avLst/>
            </a:prstGeom>
            <a:solidFill>
              <a:srgbClr val="0771B0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9" name="Line 4"/>
          <p:cNvSpPr/>
          <p:nvPr/>
        </p:nvSpPr>
        <p:spPr>
          <a:xfrm>
            <a:off x="495000" y="6324480"/>
            <a:ext cx="9144000" cy="1440"/>
          </a:xfrm>
          <a:prstGeom prst="line">
            <a:avLst/>
          </a:prstGeom>
          <a:ln w="31680">
            <a:solidFill>
              <a:srgbClr val="0771B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PlaceHolder 5"/>
          <p:cNvSpPr>
            <a:spLocks noGrp="1"/>
          </p:cNvSpPr>
          <p:nvPr>
            <p:ph type="title"/>
          </p:nvPr>
        </p:nvSpPr>
        <p:spPr>
          <a:xfrm>
            <a:off x="495360" y="146160"/>
            <a:ext cx="7501680" cy="753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IN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visitsebi@sebi.gov.in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or.sebi.gov.in/" TargetMode="External"/><Relationship Id="rId2" Type="http://schemas.openxmlformats.org/officeDocument/2006/relationships/hyperlink" Target="http://www.sebi.gov.in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scores.gov.in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sdl.co.in/master_search.php" TargetMode="External"/><Relationship Id="rId2" Type="http://schemas.openxmlformats.org/officeDocument/2006/relationships/hyperlink" Target="https://www.cdslindia.com/Investors/InvestorCorner.aspx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07124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32296" y="1687857"/>
            <a:ext cx="49858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6000" b="1" dirty="0" smtClean="0"/>
              <a:t>Depository Services</a:t>
            </a:r>
          </a:p>
          <a:p>
            <a:pPr algn="ctr"/>
            <a:r>
              <a:rPr lang="en-US" sz="2000" b="1" dirty="0" smtClean="0"/>
              <a:t>(Available to </a:t>
            </a:r>
            <a:r>
              <a:rPr lang="en-US" sz="2000" b="1" dirty="0" err="1" smtClean="0"/>
              <a:t>demat</a:t>
            </a:r>
            <a:r>
              <a:rPr lang="en-US" sz="2000" b="1" dirty="0" smtClean="0"/>
              <a:t> account holder)</a:t>
            </a:r>
            <a:endParaRPr lang="en-IN" sz="8800" b="1" dirty="0"/>
          </a:p>
        </p:txBody>
      </p:sp>
    </p:spTree>
    <p:extLst>
      <p:ext uri="{BB962C8B-B14F-4D97-AF65-F5344CB8AC3E}">
        <p14:creationId xmlns:p14="http://schemas.microsoft.com/office/powerpoint/2010/main" val="33962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78131" y="-42892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Sample Physical Security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803" y="1347651"/>
            <a:ext cx="8001000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476103" y="1347651"/>
            <a:ext cx="7010400" cy="381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52503" y="3371714"/>
            <a:ext cx="2209800" cy="123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23703" y="4624251"/>
            <a:ext cx="1143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Stamp of Company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0103" y="4624251"/>
            <a:ext cx="2667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Stamp of DP with DP ID and Client ID details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19503" y="4700451"/>
            <a:ext cx="2667000" cy="228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28503" y="2699398"/>
            <a:ext cx="1371600" cy="447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10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2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70498" y="-2410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Sample </a:t>
            </a:r>
            <a:r>
              <a:rPr lang="en-US" sz="2800" b="1" dirty="0" err="1" smtClean="0">
                <a:cs typeface="Arial" panose="020B0604020202020204" pitchFamily="34" charset="0"/>
              </a:rPr>
              <a:t>Demat</a:t>
            </a:r>
            <a:r>
              <a:rPr lang="en-US" sz="2800" b="1" dirty="0" smtClean="0">
                <a:cs typeface="Arial" panose="020B0604020202020204" pitchFamily="34" charset="0"/>
              </a:rPr>
              <a:t> </a:t>
            </a:r>
            <a:r>
              <a:rPr lang="en-US" sz="2800" b="1" dirty="0">
                <a:cs typeface="Arial" panose="020B0604020202020204" pitchFamily="34" charset="0"/>
              </a:rPr>
              <a:t>Request Form (Equity shares)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5" y="1090749"/>
            <a:ext cx="9020175" cy="4019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563189" y="1700349"/>
            <a:ext cx="31242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20389" y="2690949"/>
            <a:ext cx="73914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248989" y="2462349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48989" y="3186249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049619" y="2468023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1189" y="3986349"/>
            <a:ext cx="838200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20389" y="3986349"/>
            <a:ext cx="2133600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87389" y="3986349"/>
            <a:ext cx="1981200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01406" y="3857458"/>
            <a:ext cx="1981200" cy="111949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7687" y="2195649"/>
            <a:ext cx="1524000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138" y="5480761"/>
            <a:ext cx="772774" cy="646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Put Folio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9989" y="5493414"/>
            <a:ext cx="3505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Refer Physical Certificate for Certificate Nos and Distinctive Nos.</a:t>
            </a:r>
          </a:p>
        </p:txBody>
      </p: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1046525" y="4748349"/>
            <a:ext cx="0" cy="73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5289" y="4748349"/>
            <a:ext cx="571500" cy="73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20789" y="4748349"/>
            <a:ext cx="83820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87789" y="5480762"/>
            <a:ext cx="12881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Put Numjber of Securities and Total</a:t>
            </a:r>
          </a:p>
        </p:txBody>
      </p:sp>
      <p:cxnSp>
        <p:nvCxnSpPr>
          <p:cNvPr id="25" name="Straight Arrow Connector 24"/>
          <p:cNvCxnSpPr>
            <a:endCxn id="23" idx="0"/>
          </p:cNvCxnSpPr>
          <p:nvPr/>
        </p:nvCxnSpPr>
        <p:spPr>
          <a:xfrm>
            <a:off x="8094460" y="4972365"/>
            <a:ext cx="437402" cy="508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11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24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4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93724" y="-47934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Sample </a:t>
            </a:r>
            <a:r>
              <a:rPr lang="en-US" sz="2800" b="1" dirty="0" err="1" smtClean="0">
                <a:cs typeface="Arial" panose="020B0604020202020204" pitchFamily="34" charset="0"/>
              </a:rPr>
              <a:t>Demat</a:t>
            </a:r>
            <a:r>
              <a:rPr lang="en-US" sz="2800" b="1" dirty="0" smtClean="0">
                <a:cs typeface="Arial" panose="020B0604020202020204" pitchFamily="34" charset="0"/>
              </a:rPr>
              <a:t> </a:t>
            </a:r>
            <a:r>
              <a:rPr lang="en-US" sz="2800" b="1" dirty="0">
                <a:cs typeface="Arial" panose="020B0604020202020204" pitchFamily="34" charset="0"/>
              </a:rPr>
              <a:t>Request Form (Equity shares)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585369"/>
            <a:ext cx="8963025" cy="3190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71488" y="1428206"/>
            <a:ext cx="8963025" cy="914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1487" y="2499768"/>
            <a:ext cx="8963025" cy="914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1" y="3638006"/>
            <a:ext cx="1981297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14914" y="3649456"/>
            <a:ext cx="1981297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48611" y="3649456"/>
            <a:ext cx="1981297" cy="76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009606"/>
            <a:ext cx="8305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Signatures provided in boxes for “Signature with DP” and “Signature with RTA / Issuer / Company” </a:t>
            </a:r>
            <a:r>
              <a:rPr lang="en-US" b="1" i="1" dirty="0"/>
              <a:t>should exactly match</a:t>
            </a:r>
            <a:r>
              <a:rPr lang="en-US" i="1" dirty="0"/>
              <a:t> with signatures provided to DP and RTA / Issuer / Company earlier.</a:t>
            </a:r>
          </a:p>
        </p:txBody>
      </p:sp>
      <p:sp>
        <p:nvSpPr>
          <p:cNvPr id="14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12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13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9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58761" y="-12610"/>
            <a:ext cx="7674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cs typeface="Arial" panose="020B0604020202020204" pitchFamily="34" charset="0"/>
              </a:rPr>
              <a:t>Dematerialisation </a:t>
            </a:r>
            <a:r>
              <a:rPr lang="en-US" sz="2400" b="1" dirty="0">
                <a:cs typeface="Arial" panose="020B0604020202020204" pitchFamily="34" charset="0"/>
              </a:rPr>
              <a:t>: Sample Transaction Statement showing Credit of </a:t>
            </a:r>
            <a:r>
              <a:rPr lang="en-US" sz="2400" b="1" dirty="0" err="1" smtClean="0">
                <a:cs typeface="Arial" panose="020B0604020202020204" pitchFamily="34" charset="0"/>
              </a:rPr>
              <a:t>Dematerialised</a:t>
            </a:r>
            <a:r>
              <a:rPr lang="en-US" sz="2400" b="1" dirty="0" smtClean="0">
                <a:cs typeface="Arial" panose="020B0604020202020204" pitchFamily="34" charset="0"/>
              </a:rPr>
              <a:t> </a:t>
            </a:r>
            <a:r>
              <a:rPr lang="en-US" sz="2400" b="1" dirty="0">
                <a:cs typeface="Arial" panose="020B0604020202020204" pitchFamily="34" charset="0"/>
              </a:rPr>
              <a:t>Shares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55" y="1151710"/>
            <a:ext cx="6798648" cy="4653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524000" y="1685109"/>
            <a:ext cx="1752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&amp; Address of investor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1484" y="3437709"/>
            <a:ext cx="3433916" cy="75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38400" y="3285309"/>
            <a:ext cx="533400" cy="76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00600" y="3056709"/>
            <a:ext cx="1219200" cy="152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05000" y="3894909"/>
            <a:ext cx="6858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71484" y="4054575"/>
            <a:ext cx="685800" cy="150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267297" y="1425242"/>
            <a:ext cx="457200" cy="152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181600" y="1425242"/>
            <a:ext cx="457200" cy="152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38601" y="3666309"/>
            <a:ext cx="457297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752" y="3666309"/>
            <a:ext cx="457297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2980510"/>
            <a:ext cx="167640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Regd Email ID of investor</a:t>
            </a:r>
          </a:p>
        </p:txBody>
      </p:sp>
      <p:cxnSp>
        <p:nvCxnSpPr>
          <p:cNvPr id="5" name="Straight Arrow Connector 4"/>
          <p:cNvCxnSpPr>
            <a:stCxn id="15" idx="3"/>
          </p:cNvCxnSpPr>
          <p:nvPr/>
        </p:nvCxnSpPr>
        <p:spPr>
          <a:xfrm>
            <a:off x="6019800" y="3132909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81395" y="1207719"/>
            <a:ext cx="16763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Unique ID of DP in the system of the depository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0" y="1302642"/>
            <a:ext cx="1828800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Unique ID of investor in the system of the depository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8401" y="3260124"/>
            <a:ext cx="180686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Regd Mobile No. of investor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57697" y="1607829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" idx="3"/>
          </p:cNvCxnSpPr>
          <p:nvPr/>
        </p:nvCxnSpPr>
        <p:spPr>
          <a:xfrm flipV="1">
            <a:off x="5638800" y="1425242"/>
            <a:ext cx="6096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1"/>
          </p:cNvCxnSpPr>
          <p:nvPr/>
        </p:nvCxnSpPr>
        <p:spPr>
          <a:xfrm>
            <a:off x="2971800" y="3361510"/>
            <a:ext cx="3276600" cy="21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288606" y="4688176"/>
            <a:ext cx="761999" cy="1066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357284" y="4764376"/>
            <a:ext cx="1071716" cy="3673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13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31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2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93723" y="262979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Mutual Fund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97" y="992778"/>
            <a:ext cx="89740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 smtClean="0"/>
              <a:t>Following Mutual Funds have the option to convert/ subscribe to </a:t>
            </a:r>
            <a:r>
              <a:rPr lang="en-US" sz="2200" dirty="0" err="1" smtClean="0"/>
              <a:t>Demat</a:t>
            </a:r>
            <a:r>
              <a:rPr lang="en-US" sz="2200" dirty="0" smtClean="0"/>
              <a:t> Form</a:t>
            </a:r>
            <a:r>
              <a:rPr lang="en-US" sz="2000" dirty="0" smtClean="0"/>
              <a:t>:</a:t>
            </a:r>
          </a:p>
          <a:p>
            <a:pPr algn="just"/>
            <a:endParaRPr lang="en-US" sz="2000" dirty="0"/>
          </a:p>
          <a:p>
            <a:pPr marL="540000" indent="-342900" algn="just">
              <a:buFontTx/>
              <a:buChar char="-"/>
            </a:pPr>
            <a:r>
              <a:rPr lang="en-US" sz="2000" dirty="0" smtClean="0"/>
              <a:t>All existing </a:t>
            </a:r>
            <a:r>
              <a:rPr lang="en-US" sz="2000" dirty="0"/>
              <a:t>mutual fund units issued by all the mutual fund </a:t>
            </a:r>
            <a:r>
              <a:rPr lang="en-US" sz="2000" dirty="0" smtClean="0"/>
              <a:t>companies.</a:t>
            </a:r>
          </a:p>
          <a:p>
            <a:pPr marL="540000" indent="-342900" algn="just">
              <a:buFontTx/>
              <a:buChar char="-"/>
            </a:pPr>
            <a:r>
              <a:rPr lang="en-US" sz="2000" dirty="0" smtClean="0"/>
              <a:t>All </a:t>
            </a:r>
            <a:r>
              <a:rPr lang="en-US" sz="2000" dirty="0"/>
              <a:t>New Fund Offers (</a:t>
            </a:r>
            <a:r>
              <a:rPr lang="en-US" sz="2000" dirty="0" smtClean="0"/>
              <a:t>NFOs).</a:t>
            </a:r>
          </a:p>
          <a:p>
            <a:pPr marL="540000" indent="-342900" algn="just">
              <a:buFontTx/>
              <a:buChar char="-"/>
            </a:pPr>
            <a:r>
              <a:rPr lang="en-US" sz="2000" dirty="0" smtClean="0"/>
              <a:t>All existing mutual fund investments through SIP mode</a:t>
            </a:r>
          </a:p>
          <a:p>
            <a:pPr marL="342900" indent="-342900" algn="just">
              <a:buFontTx/>
              <a:buChar char="-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/>
              <a:t>ISIN of your mutual fund units </a:t>
            </a:r>
            <a:r>
              <a:rPr lang="en-US" sz="2000" dirty="0" smtClean="0"/>
              <a:t>–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540000" indent="-342900" algn="just">
              <a:buFontTx/>
              <a:buChar char="-"/>
            </a:pPr>
            <a:r>
              <a:rPr lang="en-US" sz="2000" dirty="0" smtClean="0"/>
              <a:t>Can </a:t>
            </a:r>
            <a:r>
              <a:rPr lang="en-US" sz="2000" dirty="0"/>
              <a:t>be seen in the Statement of Account / Consolidated Account Statement (CAS) </a:t>
            </a:r>
            <a:endParaRPr lang="en-US" sz="2000" dirty="0" smtClean="0"/>
          </a:p>
          <a:p>
            <a:pPr marL="540000" indent="-342900" algn="just">
              <a:buFontTx/>
              <a:buChar char="-"/>
            </a:pPr>
            <a:r>
              <a:rPr lang="en-US" sz="2000" dirty="0" smtClean="0"/>
              <a:t>Can </a:t>
            </a:r>
            <a:r>
              <a:rPr lang="en-US" sz="2000" dirty="0"/>
              <a:t>be searched at website of CDSL/NSDL</a:t>
            </a:r>
            <a:r>
              <a:rPr lang="en-US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/>
              <a:t>Investor needs to submit a ‘</a:t>
            </a:r>
            <a:r>
              <a:rPr lang="en-US" sz="2000" b="1" u="sng" dirty="0"/>
              <a:t>Conversion Request Form</a:t>
            </a:r>
            <a:r>
              <a:rPr lang="en-US" sz="2000" dirty="0"/>
              <a:t>’ along with </a:t>
            </a:r>
            <a:r>
              <a:rPr lang="en-US" sz="2000" b="1" u="sng" dirty="0"/>
              <a:t>Self Attested Statement of Account</a:t>
            </a:r>
            <a:r>
              <a:rPr lang="en-US" sz="2000" dirty="0"/>
              <a:t> received from Mutual Fund to the Depository Participant (DP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14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8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52947" y="-47464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Sample </a:t>
            </a:r>
            <a:r>
              <a:rPr lang="en-US" sz="2800" b="1" dirty="0" err="1" smtClean="0">
                <a:cs typeface="Arial" panose="020B0604020202020204" pitchFamily="34" charset="0"/>
              </a:rPr>
              <a:t>Demat</a:t>
            </a:r>
            <a:r>
              <a:rPr lang="en-US" sz="2800" b="1" dirty="0" smtClean="0">
                <a:cs typeface="Arial" panose="020B0604020202020204" pitchFamily="34" charset="0"/>
              </a:rPr>
              <a:t> </a:t>
            </a:r>
            <a:r>
              <a:rPr lang="en-US" sz="2800" b="1" dirty="0">
                <a:cs typeface="Arial" panose="020B0604020202020204" pitchFamily="34" charset="0"/>
              </a:rPr>
              <a:t>Request Form (Mutual Fund Units)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3" y="1369423"/>
            <a:ext cx="8749279" cy="3990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918062" y="2207622"/>
            <a:ext cx="2590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94262" y="2512422"/>
            <a:ext cx="71628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13862" y="2207622"/>
            <a:ext cx="27432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862" y="3884022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27824" y="3887013"/>
            <a:ext cx="697549" cy="20130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99570" y="3859726"/>
            <a:ext cx="771293" cy="22862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94526" y="3859749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94262" y="3882965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49708" y="3859693"/>
            <a:ext cx="771293" cy="22862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39374" y="3882966"/>
            <a:ext cx="512689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496763" y="3882965"/>
            <a:ext cx="512689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8862" y="4288073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327824" y="4291064"/>
            <a:ext cx="697549" cy="20130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99570" y="4263777"/>
            <a:ext cx="771293" cy="22862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94526" y="42638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94262" y="4287016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649708" y="4263744"/>
            <a:ext cx="771293" cy="22862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39374" y="4287017"/>
            <a:ext cx="512689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496763" y="4287016"/>
            <a:ext cx="512689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98862" y="4709452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327824" y="4712443"/>
            <a:ext cx="697549" cy="20130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99570" y="4685156"/>
            <a:ext cx="771293" cy="22862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294526" y="4685179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94262" y="4708395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649708" y="4685123"/>
            <a:ext cx="771293" cy="22862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739374" y="4708396"/>
            <a:ext cx="512689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496763" y="4708395"/>
            <a:ext cx="512689" cy="228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15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36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1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68052" y="27180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Sample </a:t>
            </a:r>
            <a:r>
              <a:rPr lang="en-US" sz="2800" b="1" dirty="0" err="1" smtClean="0">
                <a:cs typeface="Arial" panose="020B0604020202020204" pitchFamily="34" charset="0"/>
              </a:rPr>
              <a:t>Demat</a:t>
            </a:r>
            <a:r>
              <a:rPr lang="en-US" sz="2800" b="1" dirty="0" smtClean="0">
                <a:cs typeface="Arial" panose="020B0604020202020204" pitchFamily="34" charset="0"/>
              </a:rPr>
              <a:t> </a:t>
            </a:r>
            <a:r>
              <a:rPr lang="en-US" sz="2800" b="1" dirty="0">
                <a:cs typeface="Arial" panose="020B0604020202020204" pitchFamily="34" charset="0"/>
              </a:rPr>
              <a:t>Request Form (Mutual Fund Units)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0" y="1524000"/>
            <a:ext cx="8915400" cy="28515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28400" y="2438400"/>
            <a:ext cx="1981200" cy="1752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81400" y="2438400"/>
            <a:ext cx="1981200" cy="1752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66897" y="2438400"/>
            <a:ext cx="1981200" cy="1752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400" y="4800601"/>
            <a:ext cx="8305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Signatures provided in boxes for “Signature with DP” and “Signature with RTA” </a:t>
            </a:r>
            <a:r>
              <a:rPr lang="en-US" b="1" i="1" dirty="0"/>
              <a:t>should exactly match</a:t>
            </a:r>
            <a:r>
              <a:rPr lang="en-US" i="1" dirty="0"/>
              <a:t> with signatures provided to DP and RTA earlier.</a:t>
            </a:r>
          </a:p>
        </p:txBody>
      </p:sp>
      <p:sp>
        <p:nvSpPr>
          <p:cNvPr id="10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16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12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9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67597" y="0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Rejection of </a:t>
            </a:r>
            <a:r>
              <a:rPr lang="en-US" sz="2800" b="1" dirty="0" err="1" smtClean="0">
                <a:cs typeface="Arial" panose="020B0604020202020204" pitchFamily="34" charset="0"/>
              </a:rPr>
              <a:t>Demat</a:t>
            </a:r>
            <a:r>
              <a:rPr lang="en-US" sz="2800" b="1" dirty="0" smtClean="0">
                <a:cs typeface="Arial" panose="020B0604020202020204" pitchFamily="34" charset="0"/>
              </a:rPr>
              <a:t> </a:t>
            </a:r>
            <a:r>
              <a:rPr lang="en-US" sz="2800" b="1" dirty="0">
                <a:cs typeface="Arial" panose="020B0604020202020204" pitchFamily="34" charset="0"/>
              </a:rPr>
              <a:t>Request Form (DRF)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240" y="833277"/>
            <a:ext cx="8991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Some common reasons for rejection of DRF </a:t>
            </a:r>
            <a:r>
              <a:rPr lang="en-US" sz="2000" b="1" u="sng" dirty="0" smtClean="0"/>
              <a:t>:</a:t>
            </a:r>
          </a:p>
          <a:p>
            <a:pPr algn="ctr"/>
            <a:endParaRPr lang="en-US" sz="2000" b="1" u="sng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Incorrect Holder(s) name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Certificate details mismatch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Demat</a:t>
            </a:r>
            <a:r>
              <a:rPr lang="en-US" dirty="0" smtClean="0"/>
              <a:t> request initiated under wrong ISIN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Transmission Form / Death Certificate not submitted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DRF not signed / stamped by DP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Signature mismatch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Verification of Share Certificate(s) not received from RTA within prescribed timelines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Mismatch between actual quantity of shares and quantity of shares mentioned in DRF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Shares under “stop transfer” / court injunction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Certificates </a:t>
            </a:r>
            <a:r>
              <a:rPr lang="en-US" dirty="0" err="1"/>
              <a:t>submittedAllotment</a:t>
            </a:r>
            <a:r>
              <a:rPr lang="en-US" dirty="0"/>
              <a:t> / Call Payment receipt not attached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 are “reported as stole”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Duplicate certificates already issued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Old defunct certificates surrendered for </a:t>
            </a:r>
            <a:r>
              <a:rPr lang="en-US" dirty="0" err="1" smtClean="0"/>
              <a:t>Demat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Forfeited securities surrendered for </a:t>
            </a:r>
            <a:r>
              <a:rPr lang="en-US" dirty="0" err="1" smtClean="0"/>
              <a:t>Demat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Forged endorsement on certificate </a:t>
            </a:r>
            <a:endParaRPr lang="en-US" sz="1600" dirty="0"/>
          </a:p>
        </p:txBody>
      </p:sp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17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9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02283" y="27180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What to do if </a:t>
            </a:r>
            <a:r>
              <a:rPr lang="en-US" sz="2800" b="1" dirty="0" err="1" smtClean="0">
                <a:cs typeface="Arial" panose="020B0604020202020204" pitchFamily="34" charset="0"/>
              </a:rPr>
              <a:t>Demat</a:t>
            </a:r>
            <a:r>
              <a:rPr lang="en-US" sz="2800" b="1" dirty="0" smtClean="0">
                <a:cs typeface="Arial" panose="020B0604020202020204" pitchFamily="34" charset="0"/>
              </a:rPr>
              <a:t> </a:t>
            </a:r>
            <a:r>
              <a:rPr lang="en-US" sz="2800" b="1" dirty="0">
                <a:cs typeface="Arial" panose="020B0604020202020204" pitchFamily="34" charset="0"/>
              </a:rPr>
              <a:t>Request is rejected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" y="112776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Steps to be taken after rejection of DRF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34014099"/>
              </p:ext>
            </p:extLst>
          </p:nvPr>
        </p:nvGraphicFramePr>
        <p:xfrm>
          <a:off x="518159" y="1727924"/>
          <a:ext cx="8939349" cy="4045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18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10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2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949" y="255596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cs typeface="Arial" panose="020B0604020202020204" pitchFamily="34" charset="0"/>
              </a:rPr>
              <a:t>Transposition</a:t>
            </a:r>
            <a:endParaRPr lang="en-US" sz="6000" b="1" dirty="0"/>
          </a:p>
        </p:txBody>
      </p:sp>
      <p:sp>
        <p:nvSpPr>
          <p:cNvPr id="5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19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3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95360" y="92160"/>
            <a:ext cx="8914680" cy="673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IN" sz="3600" b="1" spc="-1" dirty="0">
                <a:latin typeface="Footlight MT Light" panose="0204060206030A020304" pitchFamily="18" charset="0"/>
                <a:cs typeface="Calibri" panose="020F0502020204030204" pitchFamily="34" charset="0"/>
              </a:rPr>
              <a:t>Disclaimer</a:t>
            </a:r>
          </a:p>
        </p:txBody>
      </p:sp>
      <p:sp>
        <p:nvSpPr>
          <p:cNvPr id="6" name="CustomShape 3"/>
          <p:cNvSpPr/>
          <p:nvPr/>
        </p:nvSpPr>
        <p:spPr>
          <a:xfrm>
            <a:off x="9294125" y="6324479"/>
            <a:ext cx="343795" cy="240093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>
                <a:solidFill>
                  <a:srgbClr val="FFFFFF"/>
                </a:solidFill>
                <a:latin typeface="Calibri"/>
              </a:rPr>
              <a:t>2</a:t>
            </a:r>
            <a:endParaRPr lang="en-IN" sz="1000" b="0" strike="noStrike" spc="-1" dirty="0">
              <a:latin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860135" y="1177119"/>
            <a:ext cx="8433990" cy="50292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0850" indent="-45085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Book Antiqua" panose="02040602050305030304" pitchFamily="18" charset="0"/>
              </a:rPr>
              <a:t>Information </a:t>
            </a:r>
            <a:r>
              <a:rPr lang="en-US" sz="2100" dirty="0">
                <a:latin typeface="Book Antiqua" panose="02040602050305030304" pitchFamily="18" charset="0"/>
              </a:rPr>
              <a:t>contained in this presentation is as on </a:t>
            </a:r>
            <a:r>
              <a:rPr lang="en-US" sz="2100" dirty="0" smtClean="0">
                <a:latin typeface="Book Antiqua" panose="02040602050305030304" pitchFamily="18" charset="0"/>
              </a:rPr>
              <a:t>Septembe</a:t>
            </a:r>
            <a:r>
              <a:rPr lang="en-US" sz="2100" dirty="0" smtClean="0">
                <a:latin typeface="Book Antiqua" panose="02040602050305030304" pitchFamily="18" charset="0"/>
              </a:rPr>
              <a:t>r 30, </a:t>
            </a:r>
            <a:r>
              <a:rPr lang="en-US" sz="2100" dirty="0" smtClean="0">
                <a:latin typeface="Book Antiqua" panose="02040602050305030304" pitchFamily="18" charset="0"/>
              </a:rPr>
              <a:t>2022.</a:t>
            </a: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endParaRPr lang="en-US" sz="2100" dirty="0" smtClean="0">
              <a:latin typeface="Book Antiqua" panose="02040602050305030304" pitchFamily="18" charset="0"/>
            </a:endParaRP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Book Antiqua" panose="02040602050305030304" pitchFamily="18" charset="0"/>
              </a:rPr>
              <a:t>The </a:t>
            </a:r>
            <a:r>
              <a:rPr lang="en-US" sz="2100" dirty="0">
                <a:latin typeface="Book Antiqua" panose="02040602050305030304" pitchFamily="18" charset="0"/>
              </a:rPr>
              <a:t>information contained in this </a:t>
            </a:r>
            <a:r>
              <a:rPr lang="en-US" sz="2100" dirty="0" smtClean="0">
                <a:latin typeface="Book Antiqua" panose="02040602050305030304" pitchFamily="18" charset="0"/>
              </a:rPr>
              <a:t>presentation </a:t>
            </a:r>
            <a:r>
              <a:rPr lang="en-US" sz="2100" dirty="0">
                <a:latin typeface="Book Antiqua" panose="02040602050305030304" pitchFamily="18" charset="0"/>
              </a:rPr>
              <a:t>is </a:t>
            </a:r>
            <a:r>
              <a:rPr lang="en-US" sz="2100" dirty="0" smtClean="0">
                <a:latin typeface="Book Antiqua" panose="02040602050305030304" pitchFamily="18" charset="0"/>
              </a:rPr>
              <a:t>only for Educational and Awareness Purposes related to </a:t>
            </a:r>
            <a:r>
              <a:rPr lang="en-US" sz="2100" dirty="0">
                <a:latin typeface="Book Antiqua" panose="02040602050305030304" pitchFamily="18" charset="0"/>
              </a:rPr>
              <a:t>securities market </a:t>
            </a:r>
            <a:r>
              <a:rPr lang="en-US" sz="2100" dirty="0" smtClean="0">
                <a:latin typeface="Book Antiqua" panose="02040602050305030304" pitchFamily="18" charset="0"/>
              </a:rPr>
              <a:t>.</a:t>
            </a:r>
          </a:p>
          <a:p>
            <a:pPr marL="664" algn="just">
              <a:lnSpc>
                <a:spcPct val="93000"/>
              </a:lnSpc>
            </a:pPr>
            <a:endParaRPr lang="en-US" sz="2100" dirty="0" smtClean="0">
              <a:latin typeface="Book Antiqua" panose="02040602050305030304" pitchFamily="18" charset="0"/>
            </a:endParaRP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Book Antiqua" panose="02040602050305030304" pitchFamily="18" charset="0"/>
              </a:rPr>
              <a:t>This presentation is only for Educational and Investor Awareness Programs and shall not be used for any legal interpretations.</a:t>
            </a: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endParaRPr lang="en-US" sz="2100" dirty="0" smtClean="0">
              <a:latin typeface="Book Antiqua" panose="02040602050305030304" pitchFamily="18" charset="0"/>
            </a:endParaRP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Book Antiqua" panose="02040602050305030304" pitchFamily="18" charset="0"/>
              </a:rPr>
              <a:t>SEBI </a:t>
            </a:r>
            <a:r>
              <a:rPr lang="en-US" sz="2100" dirty="0">
                <a:latin typeface="Book Antiqua" panose="02040602050305030304" pitchFamily="18" charset="0"/>
              </a:rPr>
              <a:t>or Stock Exchanges or Depositories shall not be responsible for any damage or loss to any one of any manner from use of this material.</a:t>
            </a: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endParaRPr lang="en-US" sz="2100" dirty="0" smtClean="0">
              <a:latin typeface="Book Antiqua" panose="02040602050305030304" pitchFamily="18" charset="0"/>
            </a:endParaRPr>
          </a:p>
          <a:p>
            <a:pPr marL="457864" indent="-457200" algn="just">
              <a:lnSpc>
                <a:spcPct val="93000"/>
              </a:lnSpc>
              <a:buFont typeface="Wingdings" panose="05000000000000000000" pitchFamily="2" charset="2"/>
              <a:buChar char="v"/>
            </a:pPr>
            <a:r>
              <a:rPr lang="en-US" sz="2100" dirty="0" smtClean="0">
                <a:latin typeface="Book Antiqua" panose="02040602050305030304" pitchFamily="18" charset="0"/>
              </a:rPr>
              <a:t>Suggestions </a:t>
            </a:r>
            <a:r>
              <a:rPr lang="en-US" sz="2100" dirty="0">
                <a:latin typeface="Book Antiqua" panose="02040602050305030304" pitchFamily="18" charset="0"/>
              </a:rPr>
              <a:t>or </a:t>
            </a:r>
            <a:r>
              <a:rPr lang="en-US" sz="2100" dirty="0" smtClean="0">
                <a:latin typeface="Book Antiqua" panose="02040602050305030304" pitchFamily="18" charset="0"/>
              </a:rPr>
              <a:t>feedbacks, if any, may please be sent by mail to </a:t>
            </a:r>
            <a:r>
              <a:rPr lang="en-US" sz="2100" dirty="0" smtClean="0">
                <a:latin typeface="Book Antiqua" panose="02040602050305030304" pitchFamily="18" charset="0"/>
                <a:hlinkClick r:id="rId2"/>
              </a:rPr>
              <a:t>visitsebi@sebi.gov.in</a:t>
            </a:r>
            <a:r>
              <a:rPr lang="en-US" sz="2100" dirty="0" smtClean="0">
                <a:latin typeface="Book Antiqua" panose="02040602050305030304" pitchFamily="18" charset="0"/>
              </a:rPr>
              <a:t>.</a:t>
            </a:r>
            <a:endParaRPr lang="en-US" sz="2100" dirty="0">
              <a:latin typeface="Book Antiqua" panose="02040602050305030304" pitchFamily="18" charset="0"/>
            </a:endParaRPr>
          </a:p>
          <a:p>
            <a:pPr marL="457864" indent="-457200" algn="just">
              <a:lnSpc>
                <a:spcPct val="93000"/>
              </a:lnSpc>
              <a:spcBef>
                <a:spcPts val="1292"/>
              </a:spcBef>
              <a:buFont typeface="Wingdings" panose="05000000000000000000" pitchFamily="2" charset="2"/>
              <a:buChar char="v"/>
            </a:pPr>
            <a:endParaRPr lang="en-IN" sz="2800" b="1" dirty="0">
              <a:latin typeface="Book Antiqua" panose="02040602050305030304" pitchFamily="18" charset="0"/>
            </a:endParaRPr>
          </a:p>
        </p:txBody>
      </p:sp>
      <p:pic>
        <p:nvPicPr>
          <p:cNvPr id="9" name="Picture 3"/>
          <p:cNvPicPr/>
          <p:nvPr/>
        </p:nvPicPr>
        <p:blipFill>
          <a:blip r:embed="rId3"/>
          <a:stretch/>
        </p:blipFill>
        <p:spPr>
          <a:xfrm>
            <a:off x="8639033" y="216210"/>
            <a:ext cx="655092" cy="5629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2092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93723" y="262979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Transposition Form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When </a:t>
            </a:r>
            <a:r>
              <a:rPr lang="en-US" sz="2400" b="1" dirty="0" smtClean="0"/>
              <a:t>Transposition </a:t>
            </a:r>
            <a:r>
              <a:rPr lang="en-US" sz="2400" b="1" dirty="0"/>
              <a:t>Form </a:t>
            </a:r>
            <a:r>
              <a:rPr lang="en-US" sz="2400" b="1" dirty="0" smtClean="0"/>
              <a:t>needs </a:t>
            </a:r>
            <a:r>
              <a:rPr lang="en-US" sz="2400" b="1" dirty="0"/>
              <a:t>to be </a:t>
            </a:r>
            <a:r>
              <a:rPr lang="en-US" sz="2400" b="1" dirty="0" smtClean="0"/>
              <a:t>submitted?: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 algn="just">
              <a:buFontTx/>
              <a:buChar char="-"/>
            </a:pPr>
            <a:r>
              <a:rPr lang="en-US" sz="2200" dirty="0" smtClean="0"/>
              <a:t>For rectification of order of names of Joint </a:t>
            </a:r>
            <a:r>
              <a:rPr lang="en-US" sz="2200" dirty="0" err="1" smtClean="0"/>
              <a:t>Demat</a:t>
            </a:r>
            <a:r>
              <a:rPr lang="en-US" sz="2200" dirty="0" smtClean="0"/>
              <a:t> Account holders.</a:t>
            </a:r>
          </a:p>
          <a:p>
            <a:pPr marL="800100" lvl="1" indent="-342900" algn="just">
              <a:buFontTx/>
              <a:buChar char="-"/>
            </a:pPr>
            <a:endParaRPr lang="en-US" sz="2200" dirty="0" smtClean="0"/>
          </a:p>
          <a:p>
            <a:pPr marL="800100" lvl="1" indent="-342900" algn="just">
              <a:buFontTx/>
              <a:buChar char="-"/>
            </a:pPr>
            <a:r>
              <a:rPr lang="en-US" sz="2200" dirty="0" smtClean="0"/>
              <a:t>When order </a:t>
            </a:r>
            <a:r>
              <a:rPr lang="en-US" sz="2200" dirty="0"/>
              <a:t>of names of </a:t>
            </a:r>
            <a:r>
              <a:rPr lang="en-US" sz="2200" dirty="0" smtClean="0"/>
              <a:t>joint </a:t>
            </a:r>
            <a:r>
              <a:rPr lang="en-US" sz="2200" dirty="0"/>
              <a:t>shareholders on the physical share certificate is not </a:t>
            </a:r>
            <a:r>
              <a:rPr lang="en-US" sz="2200" dirty="0" smtClean="0"/>
              <a:t>same </a:t>
            </a:r>
            <a:r>
              <a:rPr lang="en-US" sz="2200" dirty="0"/>
              <a:t>as </a:t>
            </a:r>
            <a:r>
              <a:rPr lang="en-US" sz="2200" dirty="0" smtClean="0"/>
              <a:t>the order </a:t>
            </a:r>
            <a:r>
              <a:rPr lang="en-US" sz="2200" dirty="0"/>
              <a:t>of names on </a:t>
            </a:r>
            <a:r>
              <a:rPr lang="en-US" sz="2200" dirty="0" smtClean="0"/>
              <a:t>Joint-</a:t>
            </a:r>
            <a:r>
              <a:rPr lang="en-US" sz="2200" dirty="0" err="1" smtClean="0"/>
              <a:t>Demat</a:t>
            </a:r>
            <a:r>
              <a:rPr lang="en-US" sz="2200" dirty="0" smtClean="0"/>
              <a:t> account.</a:t>
            </a:r>
          </a:p>
          <a:p>
            <a:pPr marL="800100" lvl="1" indent="-342900" algn="just">
              <a:buFontTx/>
              <a:buChar char="-"/>
            </a:pPr>
            <a:endParaRPr lang="en-US" sz="2200" dirty="0"/>
          </a:p>
          <a:p>
            <a:pPr marL="800100" lvl="1" indent="-342900" algn="just">
              <a:buFontTx/>
              <a:buChar char="-"/>
            </a:pPr>
            <a:r>
              <a:rPr lang="en-US" sz="2200" dirty="0" smtClean="0"/>
              <a:t>Transposition </a:t>
            </a:r>
            <a:r>
              <a:rPr lang="en-US" sz="2200" dirty="0"/>
              <a:t>form will have to be signed in the same order as on the Joint </a:t>
            </a:r>
            <a:r>
              <a:rPr lang="en-US" sz="2200" dirty="0" err="1" smtClean="0"/>
              <a:t>Demat</a:t>
            </a:r>
            <a:r>
              <a:rPr lang="en-US" sz="2200" dirty="0" smtClean="0"/>
              <a:t> account.</a:t>
            </a:r>
          </a:p>
          <a:p>
            <a:pPr marL="800100" lvl="1" indent="-342900" algn="just">
              <a:buFontTx/>
              <a:buChar char="-"/>
            </a:pPr>
            <a:endParaRPr lang="en-US" sz="2400" dirty="0"/>
          </a:p>
        </p:txBody>
      </p:sp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20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7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47800" y="-47934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Transposition : Sample Application Form for Transposition (TRPF) (1/3)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6" y="1227909"/>
            <a:ext cx="8570591" cy="3429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633195" y="2599509"/>
            <a:ext cx="1905000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00195" y="2370909"/>
            <a:ext cx="37338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04795" y="3056709"/>
            <a:ext cx="48006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90195" y="3439824"/>
            <a:ext cx="3048000" cy="2269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85595" y="3971109"/>
            <a:ext cx="6019800" cy="533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1629" y="1837509"/>
            <a:ext cx="3933767" cy="12127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04995" y="3513473"/>
            <a:ext cx="3200400" cy="9114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endCxn id="14" idx="0"/>
          </p:cNvCxnSpPr>
          <p:nvPr/>
        </p:nvCxnSpPr>
        <p:spPr>
          <a:xfrm flipH="1">
            <a:off x="1147295" y="2675709"/>
            <a:ext cx="1866900" cy="244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5795" y="5118974"/>
            <a:ext cx="1143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Ref to </a:t>
            </a:r>
            <a:r>
              <a:rPr lang="en-US" sz="1200" dirty="0" err="1" smtClean="0"/>
              <a:t>Demat</a:t>
            </a:r>
            <a:r>
              <a:rPr lang="en-US" sz="1200" dirty="0" smtClean="0"/>
              <a:t> </a:t>
            </a:r>
            <a:r>
              <a:rPr lang="en-US" sz="1200" dirty="0"/>
              <a:t>Request Form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88209" y="4873343"/>
            <a:ext cx="11029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Client ID of Joint </a:t>
            </a:r>
            <a:r>
              <a:rPr lang="en-US" sz="1200" dirty="0" err="1" smtClean="0"/>
              <a:t>Demat</a:t>
            </a:r>
            <a:r>
              <a:rPr lang="en-US" sz="1200" dirty="0" smtClean="0"/>
              <a:t> </a:t>
            </a:r>
            <a:r>
              <a:rPr lang="en-US" sz="1200" dirty="0"/>
              <a:t>Account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576795" y="3666747"/>
            <a:ext cx="457200" cy="1204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52195" y="5180709"/>
            <a:ext cx="5486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Names of investors and order of names must be exactly matching with that in </a:t>
            </a:r>
            <a:r>
              <a:rPr lang="en-US" sz="1200" dirty="0" err="1" smtClean="0"/>
              <a:t>Demat</a:t>
            </a:r>
            <a:r>
              <a:rPr lang="en-US" sz="1200" dirty="0" smtClean="0"/>
              <a:t> </a:t>
            </a:r>
            <a:r>
              <a:rPr lang="en-US" sz="1200" dirty="0"/>
              <a:t>Account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147795" y="4486800"/>
            <a:ext cx="457200" cy="693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21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23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3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06786" y="27180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Transposition : Sample Application Form for Transposition (TRPF) (2/3)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1"/>
            <a:ext cx="8534400" cy="4104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752600" y="2514600"/>
            <a:ext cx="7086600" cy="609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0700" y="5112870"/>
            <a:ext cx="7086600" cy="609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2600" y="3813735"/>
            <a:ext cx="7086600" cy="609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22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9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4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14712" y="27180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Transposition : Sample Application Form for Transposition (TRPF) (3/3)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1"/>
            <a:ext cx="8763000" cy="2175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749719"/>
            <a:ext cx="8305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Signatures provided in boxes for “Signature with DP” and “Signature with RTA” should exactly match with signatures provided to DP and RTA earlier.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2362200"/>
            <a:ext cx="1676400" cy="1371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1400" y="2362200"/>
            <a:ext cx="1676400" cy="1371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67300" y="2383395"/>
            <a:ext cx="1676400" cy="1371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23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10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2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4034" y="2569029"/>
            <a:ext cx="6810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Rematerialisation</a:t>
            </a:r>
            <a:endParaRPr lang="en-US" sz="6000" b="1" dirty="0"/>
          </a:p>
        </p:txBody>
      </p:sp>
      <p:sp>
        <p:nvSpPr>
          <p:cNvPr id="5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24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8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479857" y="123121"/>
            <a:ext cx="8913960" cy="755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en-IN" sz="3200" b="1" spc="-1" dirty="0" err="1" smtClean="0">
                <a:solidFill>
                  <a:srgbClr val="000000"/>
                </a:solidFill>
                <a:ea typeface="Arial"/>
              </a:rPr>
              <a:t>Rematerialisation</a:t>
            </a:r>
            <a:endParaRPr lang="en-IN" sz="3200" b="1" spc="-1" dirty="0">
              <a:solidFill>
                <a:srgbClr val="000000"/>
              </a:solidFill>
              <a:ea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369456" y="951841"/>
            <a:ext cx="9134762" cy="50873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077" tIns="41538" rIns="83077" bIns="41538"/>
          <a:lstStyle/>
          <a:p>
            <a:pPr algn="just">
              <a:lnSpc>
                <a:spcPct val="80000"/>
              </a:lnSpc>
              <a:spcBef>
                <a:spcPts val="332"/>
              </a:spcBef>
            </a:pPr>
            <a:endParaRPr lang="en-IN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ts val="332"/>
              </a:spcBef>
            </a:pPr>
            <a:endParaRPr lang="en-IN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ts val="332"/>
              </a:spcBef>
            </a:pPr>
            <a:endParaRPr lang="en-IN" sz="20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6018473"/>
              </p:ext>
            </p:extLst>
          </p:nvPr>
        </p:nvGraphicFramePr>
        <p:xfrm>
          <a:off x="369456" y="951842"/>
          <a:ext cx="9041304" cy="508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456" y="3905794"/>
            <a:ext cx="904130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300" indent="-342900">
              <a:buFont typeface="Arial" panose="020B0604020202020204" pitchFamily="34" charset="0"/>
              <a:buChar char="•"/>
            </a:pPr>
            <a:r>
              <a:rPr lang="en-US" sz="2000" dirty="0"/>
              <a:t>Submit Remat Request Form (RRF) to </a:t>
            </a:r>
            <a:r>
              <a:rPr lang="en-US" sz="2000" dirty="0" smtClean="0"/>
              <a:t>DP</a:t>
            </a:r>
          </a:p>
          <a:p>
            <a:pPr marL="5733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5733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RRF </a:t>
            </a:r>
            <a:r>
              <a:rPr lang="en-US" sz="2000" dirty="0"/>
              <a:t>should be signed by all holders (for multiple </a:t>
            </a:r>
            <a:r>
              <a:rPr lang="en-US" sz="2000" dirty="0" smtClean="0"/>
              <a:t>holders)</a:t>
            </a:r>
          </a:p>
          <a:p>
            <a:pPr marL="5733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5733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Separate </a:t>
            </a:r>
            <a:r>
              <a:rPr lang="en-US" sz="2000" dirty="0"/>
              <a:t>RRF should be submitted for -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Each ISIN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Free and locked in securities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Securities locked-in for different reasons and different release dates</a:t>
            </a:r>
          </a:p>
          <a:p>
            <a:endParaRPr lang="en-IN" dirty="0"/>
          </a:p>
        </p:txBody>
      </p:sp>
      <p:sp>
        <p:nvSpPr>
          <p:cNvPr id="8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25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10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4375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72100" y="-21142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Rematerialisation </a:t>
            </a:r>
            <a:r>
              <a:rPr lang="en-US" sz="2800" b="1" dirty="0">
                <a:cs typeface="Arial" panose="020B0604020202020204" pitchFamily="34" charset="0"/>
              </a:rPr>
              <a:t>: Sample Remat Request 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0" y="1683484"/>
            <a:ext cx="8763000" cy="4434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99800" y="3664683"/>
            <a:ext cx="7162800" cy="838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14300" y="4661769"/>
            <a:ext cx="1333500" cy="6971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28800" y="4655283"/>
            <a:ext cx="3581400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76974" y="5223541"/>
            <a:ext cx="6400800" cy="8678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84270" y="5532394"/>
            <a:ext cx="3657600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09400" y="5771263"/>
            <a:ext cx="3225530" cy="14915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50090" y="5727806"/>
            <a:ext cx="2812510" cy="3031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86200" y="5532394"/>
            <a:ext cx="1524000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33000" y="2140683"/>
            <a:ext cx="1524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4400" y="2002972"/>
            <a:ext cx="8610600" cy="83820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847400" y="1266006"/>
            <a:ext cx="1600200" cy="736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23800" y="1068219"/>
            <a:ext cx="2362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be filled by the DP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3800" y="3069772"/>
            <a:ext cx="3124200" cy="381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26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25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6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45975" y="0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Rematerialisation </a:t>
            </a:r>
            <a:r>
              <a:rPr lang="en-US" sz="2800" b="1" dirty="0">
                <a:cs typeface="Arial" panose="020B0604020202020204" pitchFamily="34" charset="0"/>
              </a:rPr>
              <a:t>: Sample Remat Request Form (Lock-in)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10302"/>
            <a:ext cx="8839200" cy="2014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85800" y="3657128"/>
            <a:ext cx="8534400" cy="103437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74943" y="3042259"/>
            <a:ext cx="16764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74943" y="3374215"/>
            <a:ext cx="6934200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05600" y="2748402"/>
            <a:ext cx="2514600" cy="34078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419600" y="2911746"/>
            <a:ext cx="76200" cy="1033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495800" y="2677404"/>
            <a:ext cx="38100" cy="3308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27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13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4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18903" y="0"/>
            <a:ext cx="7458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Rematerialisation </a:t>
            </a:r>
            <a:r>
              <a:rPr lang="en-US" sz="2800" b="1" dirty="0">
                <a:cs typeface="Arial" panose="020B0604020202020204" pitchFamily="34" charset="0"/>
              </a:rPr>
              <a:t>: Rejection of </a:t>
            </a:r>
            <a:r>
              <a:rPr lang="en-US" sz="2800" b="1" dirty="0" err="1">
                <a:cs typeface="Arial" panose="020B0604020202020204" pitchFamily="34" charset="0"/>
              </a:rPr>
              <a:t>Remat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cs typeface="Arial" panose="020B0604020202020204" pitchFamily="34" charset="0"/>
              </a:rPr>
              <a:t>Request Form (RRF)</a:t>
            </a:r>
            <a:endParaRPr lang="en-US" sz="2800" b="1" dirty="0">
              <a:cs typeface="Arial" panose="020B0604020202020204" pitchFamily="34" charset="0"/>
            </a:endParaRPr>
          </a:p>
          <a:p>
            <a:pPr algn="ctr"/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042263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/>
              <a:t>Investor may make </a:t>
            </a:r>
            <a:r>
              <a:rPr lang="en-US" sz="2400" b="1" u="sng" dirty="0" smtClean="0"/>
              <a:t>corrections </a:t>
            </a:r>
            <a:r>
              <a:rPr lang="en-US" sz="2400" b="1" u="sng" dirty="0"/>
              <a:t>and Re-Submit the RRF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4720925"/>
              </p:ext>
            </p:extLst>
          </p:nvPr>
        </p:nvGraphicFramePr>
        <p:xfrm>
          <a:off x="620297" y="1103736"/>
          <a:ext cx="8676103" cy="412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28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9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5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3634" y="2634344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Transmission</a:t>
            </a:r>
          </a:p>
        </p:txBody>
      </p:sp>
      <p:sp>
        <p:nvSpPr>
          <p:cNvPr id="5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29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9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95360" y="92160"/>
            <a:ext cx="8914680" cy="673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IN" sz="28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Flow of Presentation</a:t>
            </a:r>
            <a:endParaRPr lang="en-IN" sz="2800" b="0" strike="noStrike" spc="-1" dirty="0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56040" y="983250"/>
            <a:ext cx="9054000" cy="5189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IN" sz="3600" spc="-1" dirty="0" smtClean="0">
                <a:solidFill>
                  <a:srgbClr val="000000"/>
                </a:solidFill>
                <a:latin typeface="Arial"/>
              </a:rPr>
              <a:t>Dematerialisation </a:t>
            </a:r>
            <a:r>
              <a:rPr lang="en-US" sz="3600" spc="-1" dirty="0">
                <a:solidFill>
                  <a:srgbClr val="000000"/>
                </a:solidFill>
              </a:rPr>
              <a:t>of </a:t>
            </a:r>
            <a:r>
              <a:rPr lang="en-US" sz="3600" spc="-1" dirty="0" smtClean="0">
                <a:solidFill>
                  <a:srgbClr val="000000"/>
                </a:solidFill>
              </a:rPr>
              <a:t>Securities</a:t>
            </a: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600" spc="-1" dirty="0" smtClean="0">
                <a:solidFill>
                  <a:srgbClr val="000000"/>
                </a:solidFill>
              </a:rPr>
              <a:t>Transposition </a:t>
            </a:r>
            <a:r>
              <a:rPr lang="en-US" sz="3600" spc="-1" dirty="0">
                <a:solidFill>
                  <a:srgbClr val="000000"/>
                </a:solidFill>
              </a:rPr>
              <a:t>of </a:t>
            </a:r>
            <a:r>
              <a:rPr lang="en-US" sz="3600" spc="-1" dirty="0" smtClean="0">
                <a:solidFill>
                  <a:srgbClr val="000000"/>
                </a:solidFill>
              </a:rPr>
              <a:t>Securities</a:t>
            </a: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600" spc="-1" dirty="0" err="1" smtClean="0">
                <a:solidFill>
                  <a:srgbClr val="000000"/>
                </a:solidFill>
                <a:latin typeface="Arial"/>
              </a:rPr>
              <a:t>Rematerialisation</a:t>
            </a:r>
            <a:r>
              <a:rPr lang="en-US" sz="3600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600" spc="-1" dirty="0">
                <a:solidFill>
                  <a:srgbClr val="000000"/>
                </a:solidFill>
              </a:rPr>
              <a:t>of </a:t>
            </a:r>
            <a:r>
              <a:rPr lang="en-US" sz="3600" spc="-1" dirty="0" smtClean="0">
                <a:solidFill>
                  <a:srgbClr val="000000"/>
                </a:solidFill>
              </a:rPr>
              <a:t>Securities</a:t>
            </a: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600" spc="-1" dirty="0" smtClean="0">
                <a:solidFill>
                  <a:srgbClr val="000000"/>
                </a:solidFill>
                <a:latin typeface="Arial"/>
              </a:rPr>
              <a:t>Transmission of Securities</a:t>
            </a:r>
          </a:p>
          <a:p>
            <a:pPr marL="72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</a:pPr>
            <a:endParaRPr lang="en-US" sz="3600" b="1" spc="-1" dirty="0" smtClean="0">
              <a:solidFill>
                <a:srgbClr val="000000"/>
              </a:solidFill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IN" sz="3600" b="1" spc="-1" dirty="0" smtClean="0">
              <a:solidFill>
                <a:srgbClr val="000000"/>
              </a:solidFill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US" sz="3600" b="1" spc="-1" dirty="0">
              <a:solidFill>
                <a:srgbClr val="000000"/>
              </a:solidFill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n-IN" sz="3600" b="1" spc="-1" dirty="0" smtClean="0">
              <a:solidFill>
                <a:srgbClr val="000000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Wingdings" charset="2"/>
              <a:buChar char=""/>
            </a:pPr>
            <a:endParaRPr lang="en-IN" sz="3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3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3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3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3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3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3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endParaRPr lang="en-IN" sz="3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r>
              <a:rPr lang="en-IN" sz="3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</a:t>
            </a:r>
            <a:endParaRPr lang="en-IN" sz="3600" b="0" strike="noStrike" spc="-1" dirty="0">
              <a:latin typeface="Arial"/>
            </a:endParaRPr>
          </a:p>
          <a:p>
            <a:pPr marL="343080" indent="-342360">
              <a:lnSpc>
                <a:spcPct val="93000"/>
              </a:lnSpc>
              <a:spcBef>
                <a:spcPts val="1400"/>
              </a:spcBef>
            </a:pPr>
            <a:r>
              <a:rPr lang="en-IN" sz="3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en-IN" sz="3600" b="0" strike="noStrike" spc="-1" dirty="0"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9885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93723" y="262979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What is </a:t>
            </a:r>
            <a:r>
              <a:rPr lang="en-US" sz="2800" b="1" dirty="0" smtClean="0">
                <a:cs typeface="Arial" panose="020B0604020202020204" pitchFamily="34" charset="0"/>
              </a:rPr>
              <a:t>Transmission?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640" y="979468"/>
            <a:ext cx="8686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Meaning :</a:t>
            </a:r>
          </a:p>
          <a:p>
            <a:pPr marL="342900" indent="-342900" algn="just">
              <a:buFontTx/>
              <a:buChar char="-"/>
            </a:pPr>
            <a:r>
              <a:rPr lang="en-US" dirty="0" smtClean="0"/>
              <a:t>Securities </a:t>
            </a:r>
            <a:r>
              <a:rPr lang="en-US" dirty="0"/>
              <a:t>owned by a person who has died are “transmitted” to his legal </a:t>
            </a:r>
            <a:r>
              <a:rPr lang="en-US" dirty="0" smtClean="0"/>
              <a:t>heirs.</a:t>
            </a:r>
          </a:p>
          <a:p>
            <a:pPr marL="342900" indent="-342900" algn="just">
              <a:buFontTx/>
              <a:buChar char="-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smtClean="0"/>
              <a:t>Legal </a:t>
            </a:r>
            <a:r>
              <a:rPr lang="en-US" dirty="0"/>
              <a:t>heirs need to submit necessary </a:t>
            </a:r>
            <a:r>
              <a:rPr lang="en-US" dirty="0" smtClean="0"/>
              <a:t>documents:</a:t>
            </a:r>
          </a:p>
          <a:p>
            <a:pPr marL="720000" indent="-342900" algn="just">
              <a:buFontTx/>
              <a:buChar char="-"/>
            </a:pPr>
            <a:r>
              <a:rPr lang="en-US" dirty="0" smtClean="0"/>
              <a:t>Notarized </a:t>
            </a:r>
            <a:r>
              <a:rPr lang="en-US" dirty="0"/>
              <a:t>death </a:t>
            </a:r>
            <a:r>
              <a:rPr lang="en-US" dirty="0" smtClean="0"/>
              <a:t>certificate</a:t>
            </a:r>
          </a:p>
          <a:p>
            <a:pPr marL="720000" indent="-342900" algn="just">
              <a:buFontTx/>
              <a:buChar char="-"/>
            </a:pPr>
            <a:r>
              <a:rPr lang="en-US" dirty="0" smtClean="0"/>
              <a:t>Notarized </a:t>
            </a:r>
            <a:r>
              <a:rPr lang="en-US" dirty="0"/>
              <a:t>Succession </a:t>
            </a:r>
            <a:r>
              <a:rPr lang="en-US" dirty="0" smtClean="0"/>
              <a:t>certificate</a:t>
            </a:r>
          </a:p>
          <a:p>
            <a:pPr marL="720000" indent="-342900" algn="just">
              <a:buFontTx/>
              <a:buChar char="-"/>
            </a:pPr>
            <a:r>
              <a:rPr lang="en-US" dirty="0" smtClean="0"/>
              <a:t>Notarized </a:t>
            </a:r>
            <a:r>
              <a:rPr lang="en-US" dirty="0"/>
              <a:t>copy of the Probate or Letter of </a:t>
            </a:r>
            <a:r>
              <a:rPr lang="en-US" dirty="0" smtClean="0"/>
              <a:t>Administration, etc.</a:t>
            </a:r>
          </a:p>
          <a:p>
            <a:pPr marL="342900" indent="-342900" algn="just">
              <a:buFontTx/>
              <a:buChar char="-"/>
            </a:pPr>
            <a:endParaRPr lang="en-US" sz="2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smtClean="0"/>
              <a:t>Transfer brought about - </a:t>
            </a:r>
            <a:r>
              <a:rPr lang="en-US" b="1" u="sng" dirty="0" smtClean="0"/>
              <a:t>By </a:t>
            </a:r>
            <a:r>
              <a:rPr lang="en-US" b="1" u="sng" dirty="0"/>
              <a:t>operation of </a:t>
            </a:r>
            <a:r>
              <a:rPr lang="en-US" b="1" u="sng" dirty="0" smtClean="0"/>
              <a:t>law.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b="1" u="sng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Investor to get two options regarding nomination</a:t>
            </a:r>
          </a:p>
          <a:p>
            <a:pPr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/>
              <a:t>To provide nomination in the prescribed form up to three person along with their percentage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dirty="0"/>
              <a:t>Opting out of nomination through prescribed declaration form</a:t>
            </a:r>
          </a:p>
          <a:p>
            <a:pPr lvl="1"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Folios/Account to be </a:t>
            </a:r>
            <a:r>
              <a:rPr lang="en-US" dirty="0" err="1"/>
              <a:t>freezed</a:t>
            </a:r>
            <a:r>
              <a:rPr lang="en-US" dirty="0"/>
              <a:t> if none is opted till March 31, 2023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b="1" u="sng" dirty="0"/>
          </a:p>
        </p:txBody>
      </p:sp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30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7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93723" y="262979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Transmission Procedure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600" y="1088572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Steps for </a:t>
            </a:r>
            <a:r>
              <a:rPr lang="en-US" sz="2400" b="1" dirty="0" smtClean="0"/>
              <a:t>Transmission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2109355"/>
              </p:ext>
            </p:extLst>
          </p:nvPr>
        </p:nvGraphicFramePr>
        <p:xfrm>
          <a:off x="403954" y="1711235"/>
          <a:ext cx="8987246" cy="419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31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0343" y="0"/>
            <a:ext cx="7380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Transmission : Documents to be submitted  (for Individual accounts) (1/3)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87461"/>
              </p:ext>
            </p:extLst>
          </p:nvPr>
        </p:nvGraphicFramePr>
        <p:xfrm>
          <a:off x="487410" y="1332930"/>
          <a:ext cx="8903790" cy="4166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432">
                  <a:extLst>
                    <a:ext uri="{9D8B030D-6E8A-4147-A177-3AD203B41FA5}">
                      <a16:colId xmlns:a16="http://schemas.microsoft.com/office/drawing/2014/main" val="159624831"/>
                    </a:ext>
                  </a:extLst>
                </a:gridCol>
                <a:gridCol w="6309358">
                  <a:extLst>
                    <a:ext uri="{9D8B030D-6E8A-4147-A177-3AD203B41FA5}">
                      <a16:colId xmlns:a16="http://schemas.microsoft.com/office/drawing/2014/main" val="1405120034"/>
                    </a:ext>
                  </a:extLst>
                </a:gridCol>
              </a:tblGrid>
              <a:tr h="5768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Account Holder</a:t>
                      </a:r>
                      <a:endParaRPr lang="en-I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Documents Required</a:t>
                      </a:r>
                      <a:endParaRPr lang="en-I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03731"/>
                  </a:ext>
                </a:extLst>
              </a:tr>
              <a:tr h="931274">
                <a:tc>
                  <a:txBody>
                    <a:bodyPr/>
                    <a:lstStyle/>
                    <a:p>
                      <a:r>
                        <a:rPr lang="en-US" dirty="0" smtClean="0"/>
                        <a:t>Surviving Holder (s) in a Joint Account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/>
                        <a:t>Copy of Death Certificate duly attested by a Notary Public or by a </a:t>
                      </a:r>
                      <a:r>
                        <a:rPr lang="en-US" sz="2000" dirty="0" err="1" smtClean="0"/>
                        <a:t>Gazetted</a:t>
                      </a:r>
                      <a:r>
                        <a:rPr lang="en-US" sz="2000" dirty="0" smtClean="0"/>
                        <a:t> Officer.</a:t>
                      </a:r>
                      <a:endParaRPr lang="en-IN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01709"/>
                  </a:ext>
                </a:extLst>
              </a:tr>
              <a:tr h="2658415">
                <a:tc>
                  <a:txBody>
                    <a:bodyPr/>
                    <a:lstStyle/>
                    <a:p>
                      <a:r>
                        <a:rPr lang="en-US" dirty="0" smtClean="0"/>
                        <a:t>Nominee of Deceased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/>
                        <a:t>Copy of Death Certificate duly attested by a Notary Public or by a Gazetted Officer.</a:t>
                      </a:r>
                      <a:endParaRPr lang="en-IN" sz="2000" dirty="0" smtClean="0"/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000" dirty="0" smtClean="0"/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/>
                        <a:t>If </a:t>
                      </a:r>
                      <a:r>
                        <a:rPr lang="en-US" sz="2000" dirty="0" err="1" smtClean="0"/>
                        <a:t>Demat</a:t>
                      </a:r>
                      <a:r>
                        <a:rPr lang="en-US" sz="2000" dirty="0" smtClean="0"/>
                        <a:t> Account of claimant is not with DP of the deceased, copy of “Client Master Report” (CMR) of nominee’s account. </a:t>
                      </a:r>
                    </a:p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(Nominee can obtain CMR from his DP)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559865"/>
                  </a:ext>
                </a:extLst>
              </a:tr>
            </a:tbl>
          </a:graphicData>
        </a:graphic>
      </p:graphicFrame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32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6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0343" y="0"/>
            <a:ext cx="7380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Transmission : Documents to be submitted  (for Individual accounts) (1/3)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302489"/>
              </p:ext>
            </p:extLst>
          </p:nvPr>
        </p:nvGraphicFramePr>
        <p:xfrm>
          <a:off x="300446" y="954107"/>
          <a:ext cx="9235440" cy="459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794">
                  <a:extLst>
                    <a:ext uri="{9D8B030D-6E8A-4147-A177-3AD203B41FA5}">
                      <a16:colId xmlns:a16="http://schemas.microsoft.com/office/drawing/2014/main" val="159624831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880204622"/>
                    </a:ext>
                  </a:extLst>
                </a:gridCol>
                <a:gridCol w="5721532">
                  <a:extLst>
                    <a:ext uri="{9D8B030D-6E8A-4147-A177-3AD203B41FA5}">
                      <a16:colId xmlns:a16="http://schemas.microsoft.com/office/drawing/2014/main" val="1405120034"/>
                    </a:ext>
                  </a:extLst>
                </a:gridCol>
              </a:tblGrid>
              <a:tr h="4828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Account Holder</a:t>
                      </a:r>
                      <a:endParaRPr lang="en-I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Documents Required</a:t>
                      </a:r>
                      <a:endParaRPr lang="en-IN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03731"/>
                  </a:ext>
                </a:extLst>
              </a:tr>
              <a:tr h="779458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Legal Heir (s)/ legal representative(s)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[where deceased was a Sole Holder</a:t>
                      </a:r>
                      <a:r>
                        <a:rPr lang="en-US" dirty="0" smtClean="0"/>
                        <a:t>]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 of Holding </a:t>
                      </a:r>
                      <a:r>
                        <a:rPr lang="en-US" sz="1600" b="0" u="none" dirty="0" smtClean="0"/>
                        <a:t>&lt; </a:t>
                      </a:r>
                      <a:r>
                        <a:rPr lang="en-US" sz="1600" b="0" u="none" dirty="0" smtClean="0"/>
                        <a:t>Rs.15 </a:t>
                      </a:r>
                      <a:r>
                        <a:rPr lang="en-US" sz="1600" b="0" u="none" dirty="0" smtClean="0"/>
                        <a:t>lakh as on the date of </a:t>
                      </a:r>
                      <a:r>
                        <a:rPr lang="en-US" sz="1600" b="0" u="none" dirty="0" smtClean="0"/>
                        <a:t>application(If shares are in </a:t>
                      </a:r>
                      <a:r>
                        <a:rPr lang="en-US" sz="1600" b="0" u="none" dirty="0" err="1" smtClean="0"/>
                        <a:t>Demat</a:t>
                      </a:r>
                      <a:r>
                        <a:rPr lang="en-US" sz="1600" b="0" u="none" baseline="0" dirty="0" smtClean="0"/>
                        <a:t>)</a:t>
                      </a:r>
                      <a:endParaRPr lang="en-IN" sz="16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000" lvl="1" indent="-342900" algn="just">
                        <a:buFontTx/>
                        <a:buChar char="-"/>
                      </a:pPr>
                      <a:r>
                        <a:rPr lang="en-US" sz="1800" dirty="0" smtClean="0"/>
                        <a:t>Succession certificate</a:t>
                      </a:r>
                    </a:p>
                    <a:p>
                      <a:pPr marL="540000" lvl="1" indent="-342900" algn="just">
                        <a:buFontTx/>
                        <a:buChar char="-"/>
                      </a:pPr>
                      <a:r>
                        <a:rPr lang="en-US" sz="1800" dirty="0" smtClean="0"/>
                        <a:t>Letter of Administration / Probate of the Will (as applicable)</a:t>
                      </a:r>
                    </a:p>
                    <a:p>
                      <a:pPr marL="540000" lvl="1" indent="-342900" algn="just">
                        <a:buFontTx/>
                        <a:buChar char="-"/>
                      </a:pPr>
                      <a:r>
                        <a:rPr lang="en-US" sz="1800" dirty="0" smtClean="0"/>
                        <a:t>In absence of above documents: </a:t>
                      </a:r>
                    </a:p>
                    <a:p>
                      <a:pPr marL="4828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No objection certificate(s) with indemnity/ copy of Family   Settlement Deed [as an alternate to No objection certificate(s)] </a:t>
                      </a:r>
                    </a:p>
                    <a:p>
                      <a:pPr marL="4828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Attested copy of Death Certificate</a:t>
                      </a:r>
                    </a:p>
                    <a:p>
                      <a:pPr marL="4828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Affidavit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212927"/>
                  </a:ext>
                </a:extLst>
              </a:tr>
              <a:tr h="779458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 of Holding &gt;</a:t>
                      </a:r>
                      <a:r>
                        <a:rPr lang="en-US" sz="1600" b="0" u="none" dirty="0" smtClean="0"/>
                        <a:t> </a:t>
                      </a:r>
                      <a:r>
                        <a:rPr lang="en-US" sz="1600" b="0" u="none" dirty="0" smtClean="0"/>
                        <a:t>Rs.15 </a:t>
                      </a:r>
                      <a:r>
                        <a:rPr lang="en-US" sz="1600" b="0" u="none" dirty="0" smtClean="0"/>
                        <a:t>lakh as on the date of </a:t>
                      </a:r>
                      <a:r>
                        <a:rPr lang="en-US" sz="1600" b="0" u="none" dirty="0" smtClean="0"/>
                        <a:t>application(If shares are in </a:t>
                      </a:r>
                      <a:r>
                        <a:rPr lang="en-US" sz="1600" b="0" u="none" dirty="0" err="1" smtClean="0"/>
                        <a:t>Demat</a:t>
                      </a:r>
                      <a:r>
                        <a:rPr lang="en-US" sz="1600" b="0" u="none" dirty="0" smtClean="0"/>
                        <a:t>)*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000" lvl="1" indent="-342900" algn="just">
                        <a:buFontTx/>
                        <a:buChar char="-"/>
                      </a:pPr>
                      <a:r>
                        <a:rPr lang="en-US" sz="1800" dirty="0" smtClean="0"/>
                        <a:t>Attested copy of Death Certificate </a:t>
                      </a:r>
                    </a:p>
                    <a:p>
                      <a:pPr marL="540000" lvl="1" indent="-342900" algn="just">
                        <a:buFontTx/>
                        <a:buChar char="-"/>
                      </a:pPr>
                      <a:r>
                        <a:rPr lang="en-US" sz="1800" dirty="0" smtClean="0"/>
                        <a:t>Succession certificate</a:t>
                      </a:r>
                    </a:p>
                    <a:p>
                      <a:pPr marL="540000" lvl="1" indent="-342900" algn="just">
                        <a:buFontTx/>
                        <a:buChar char="-"/>
                      </a:pPr>
                      <a:r>
                        <a:rPr lang="en-US" sz="1800" dirty="0" smtClean="0"/>
                        <a:t>Letter of Administration / Probate of the Will (as applicable)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77072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9763" y="5551714"/>
            <a:ext cx="8796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smtClean="0"/>
              <a:t>In both the above mentioned situations, if </a:t>
            </a:r>
            <a:r>
              <a:rPr lang="en-US" sz="1400" dirty="0" err="1" smtClean="0"/>
              <a:t>Demat</a:t>
            </a:r>
            <a:r>
              <a:rPr lang="en-US" sz="1400" dirty="0" smtClean="0"/>
              <a:t> Account of claimant is not with DP of deceased, then a copy of Client Master Report of nominee’s account to be submitted</a:t>
            </a:r>
            <a:r>
              <a:rPr lang="en-US" sz="1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err="1" smtClean="0"/>
              <a:t>Rs</a:t>
            </a:r>
            <a:r>
              <a:rPr lang="en-US" sz="1400" dirty="0" smtClean="0"/>
              <a:t>. 5 Lakhs if shares are in physical format</a:t>
            </a:r>
            <a:endParaRPr lang="en-IN" sz="1400" dirty="0"/>
          </a:p>
        </p:txBody>
      </p:sp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33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9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8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11289" y="0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Transmission : Documents to be submitted  (for Joint accounts) (3/3)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406" y="1206137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Death of </a:t>
            </a:r>
            <a:r>
              <a:rPr lang="en-US" sz="2400" dirty="0"/>
              <a:t>a joint </a:t>
            </a:r>
            <a:r>
              <a:rPr lang="en-US" sz="2400" dirty="0" smtClean="0"/>
              <a:t>holder: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buFontTx/>
              <a:buChar char="-"/>
            </a:pPr>
            <a:r>
              <a:rPr lang="en-US" sz="2000" dirty="0" smtClean="0"/>
              <a:t>Surviving </a:t>
            </a:r>
            <a:r>
              <a:rPr lang="en-US" sz="2000" dirty="0"/>
              <a:t>holders </a:t>
            </a:r>
            <a:r>
              <a:rPr lang="en-US" sz="2000" dirty="0" smtClean="0"/>
              <a:t>to open </a:t>
            </a:r>
            <a:r>
              <a:rPr lang="en-US" sz="2000" dirty="0"/>
              <a:t>a new account with the Depository </a:t>
            </a:r>
            <a:r>
              <a:rPr lang="en-US" sz="2000" b="1" u="sng" dirty="0"/>
              <a:t>in the same sequence of surviving holders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 marL="342900" indent="-342900" algn="just">
              <a:buFontTx/>
              <a:buChar char="-"/>
            </a:pPr>
            <a:endParaRPr lang="en-US" sz="2000" b="1" dirty="0"/>
          </a:p>
          <a:p>
            <a:pPr marL="342900" indent="-342900" algn="just">
              <a:buFontTx/>
              <a:buChar char="-"/>
            </a:pPr>
            <a:r>
              <a:rPr lang="en-US" sz="2000" dirty="0" smtClean="0"/>
              <a:t>If surviving </a:t>
            </a:r>
            <a:r>
              <a:rPr lang="en-US" sz="2000" dirty="0"/>
              <a:t>holders already </a:t>
            </a:r>
            <a:r>
              <a:rPr lang="en-US" sz="2000" dirty="0" smtClean="0"/>
              <a:t>have a </a:t>
            </a:r>
            <a:r>
              <a:rPr lang="en-US" sz="2000" dirty="0" err="1" smtClean="0"/>
              <a:t>Demat</a:t>
            </a:r>
            <a:r>
              <a:rPr lang="en-US" sz="2000" dirty="0" smtClean="0"/>
              <a:t> account but in different sequence, then</a:t>
            </a:r>
            <a:r>
              <a:rPr lang="en-US" sz="2000" b="1" dirty="0" smtClean="0"/>
              <a:t> </a:t>
            </a:r>
            <a:r>
              <a:rPr lang="en-US" sz="2000" b="1" u="sng" dirty="0"/>
              <a:t>Transposition process along with Transmission process</a:t>
            </a:r>
            <a:r>
              <a:rPr lang="en-US" sz="2000" b="1" dirty="0"/>
              <a:t> </a:t>
            </a:r>
            <a:r>
              <a:rPr lang="en-US" sz="2000" dirty="0"/>
              <a:t>must be followed.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Documents to be submitted</a:t>
            </a:r>
            <a:r>
              <a:rPr lang="en-US" sz="2400" b="1" dirty="0" smtClean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Duly filled Transmission Request Form (and Transposition Form, if applicable) </a:t>
            </a:r>
            <a:endParaRPr lang="en-US" sz="20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Attested copy of Death Certificate </a:t>
            </a:r>
          </a:p>
        </p:txBody>
      </p:sp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34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5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65314" y="0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Transmission : Sample Transmission Request Form (1/2)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" y="1332413"/>
            <a:ext cx="7658576" cy="434864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sp>
        <p:nvSpPr>
          <p:cNvPr id="5" name="Rectangle 4"/>
          <p:cNvSpPr/>
          <p:nvPr/>
        </p:nvSpPr>
        <p:spPr>
          <a:xfrm>
            <a:off x="1256400" y="1865812"/>
            <a:ext cx="1752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6400" y="2246812"/>
            <a:ext cx="49530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6400" y="2551612"/>
            <a:ext cx="7467600" cy="3069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85600" y="1865812"/>
            <a:ext cx="25908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47000" y="3847012"/>
            <a:ext cx="2667000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28400" y="3847012"/>
            <a:ext cx="2667000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18400" y="4039626"/>
            <a:ext cx="2667000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99888" y="4231691"/>
            <a:ext cx="285512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21811" y="4229639"/>
            <a:ext cx="285512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131382" y="4424198"/>
            <a:ext cx="285512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19144" y="4420139"/>
            <a:ext cx="285512" cy="7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37600" y="3328921"/>
            <a:ext cx="342900" cy="1201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37600" y="3619864"/>
            <a:ext cx="342900" cy="1201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847694" y="3326806"/>
            <a:ext cx="342900" cy="1201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321667" y="3326806"/>
            <a:ext cx="342900" cy="1201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274138" y="3328921"/>
            <a:ext cx="342900" cy="1201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337069" y="3633720"/>
            <a:ext cx="342900" cy="1201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19000" y="1332412"/>
            <a:ext cx="1905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35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25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2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22906" y="42555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Transmission : Sample Transmission Request Form (2/2)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5" y="1149532"/>
            <a:ext cx="8213387" cy="4758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869474" y="1530531"/>
            <a:ext cx="12192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12874" y="1530531"/>
            <a:ext cx="12192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059008" y="1530531"/>
            <a:ext cx="1219200" cy="457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64474" y="3435531"/>
            <a:ext cx="533400" cy="685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653517" y="3490453"/>
            <a:ext cx="2968557" cy="63087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93930" y="3490453"/>
            <a:ext cx="3942945" cy="63087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653516" y="4721002"/>
            <a:ext cx="2968557" cy="63087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793929" y="4711274"/>
            <a:ext cx="3942945" cy="63087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64474" y="4712896"/>
            <a:ext cx="533400" cy="685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74074" y="4426132"/>
            <a:ext cx="0" cy="972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27554" y="4426132"/>
            <a:ext cx="0" cy="972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925889" y="4270997"/>
            <a:ext cx="2696183" cy="576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36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22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4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One Time Password (OTP) for off-market transfer and E-voting facility</a:t>
            </a:r>
            <a:endParaRPr lang="en-IN" sz="2800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352697" y="1116720"/>
            <a:ext cx="9058063" cy="5207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/>
          <a:lstStyle/>
          <a:p>
            <a:pPr marL="342000" indent="-3420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Off-Market Transfer: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Trades which are not settled through the Clearing Corporation/Clearing House of an exchange are classified as “Off Market Trades”.</a:t>
            </a:r>
          </a:p>
          <a:p>
            <a:pPr marL="342000" indent="-3420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prevent fraudulent off-market transfer 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account of client,</a:t>
            </a:r>
          </a:p>
          <a:p>
            <a:pPr marL="914400" lvl="1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level client authentication introduced</a:t>
            </a:r>
          </a:p>
          <a:p>
            <a:pPr marL="914400" lvl="1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Client consent required through One Time Password (OTP)</a:t>
            </a:r>
          </a:p>
          <a:p>
            <a:pPr marL="914400" lvl="1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Off-market transfer of shares 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account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E-Voting Facility: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Enabled e-voting by way of single login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client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account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website of depository and depository participants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Confirmatory SMS to the shareholders by depository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37</a:t>
            </a:r>
            <a:endParaRPr lang="en-IN" sz="1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219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 bwMode="ltGray">
          <a:xfrm>
            <a:off x="719701" y="955483"/>
            <a:ext cx="8540120" cy="5348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orbel" panose="020B0503020204020204" pitchFamily="34" charset="0"/>
              </a:rPr>
              <a:t>For further information, you may visit the following 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web-sites</a:t>
            </a:r>
            <a:r>
              <a:rPr lang="en-US" sz="2400" dirty="0" smtClean="0">
                <a:latin typeface="Corbel" panose="020B0503020204020204" pitchFamily="34" charset="0"/>
              </a:rPr>
              <a:t> and 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Mobile App</a:t>
            </a:r>
            <a:r>
              <a:rPr lang="en-US" sz="2400" dirty="0" smtClean="0">
                <a:latin typeface="Corbel" panose="020B0503020204020204" pitchFamily="34" charset="0"/>
              </a:rPr>
              <a:t>:</a:t>
            </a:r>
            <a:endParaRPr lang="en-US" sz="2400" dirty="0">
              <a:latin typeface="Corbel" panose="020B0503020204020204" pitchFamily="34" charset="0"/>
            </a:endParaRPr>
          </a:p>
          <a:p>
            <a:pPr marL="879241" lvl="1" indent="-457200" algn="just">
              <a:buFont typeface="Wingdings" panose="05000000000000000000" pitchFamily="2" charset="2"/>
              <a:buChar char="Ø"/>
            </a:pPr>
            <a:r>
              <a:rPr lang="en-US" sz="2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  <a:hlinkClick r:id="rId2"/>
              </a:rPr>
              <a:t>www.sebi.gov.in/</a:t>
            </a:r>
            <a:endParaRPr lang="en-US" sz="2800" spc="30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  <a:p>
            <a:pPr marL="879241" lvl="1" indent="-457200" algn="just">
              <a:buFont typeface="Wingdings" panose="05000000000000000000" pitchFamily="2" charset="2"/>
              <a:buChar char="Ø"/>
            </a:pPr>
            <a:r>
              <a:rPr lang="en-US" sz="2800" spc="300" dirty="0">
                <a:latin typeface="Corbel" panose="020B0503020204020204" pitchFamily="34" charset="0"/>
                <a:hlinkClick r:id="rId3"/>
              </a:rPr>
              <a:t>https://investor.sebi.gov.in/</a:t>
            </a:r>
            <a:r>
              <a:rPr lang="en-US" sz="2800" spc="300" dirty="0">
                <a:latin typeface="Corbel" panose="020B0503020204020204" pitchFamily="34" charset="0"/>
              </a:rPr>
              <a:t> </a:t>
            </a:r>
            <a:r>
              <a:rPr lang="en-US" sz="2800" spc="300" dirty="0" smtClean="0">
                <a:latin typeface="Corbel" panose="020B0503020204020204" pitchFamily="34" charset="0"/>
              </a:rPr>
              <a:t> </a:t>
            </a:r>
          </a:p>
          <a:p>
            <a:pPr marL="879241" lvl="1" indent="-457200" algn="just">
              <a:buFont typeface="Wingdings" panose="05000000000000000000" pitchFamily="2" charset="2"/>
              <a:buChar char="Ø"/>
            </a:pPr>
            <a:r>
              <a:rPr lang="en-US" sz="2800" b="1" spc="300" dirty="0" err="1" smtClean="0">
                <a:solidFill>
                  <a:srgbClr val="FF0000"/>
                </a:solidFill>
                <a:latin typeface="Eras Demi ITC" panose="020B0805030504020804" pitchFamily="34" charset="0"/>
              </a:rPr>
              <a:t>Saa₹thi</a:t>
            </a:r>
            <a:r>
              <a:rPr lang="en-US" sz="2400" b="1" spc="300" dirty="0">
                <a:solidFill>
                  <a:srgbClr val="FF0000"/>
                </a:solidFill>
                <a:latin typeface="Eras Demi ITC" panose="020B0805030504020804" pitchFamily="34" charset="0"/>
              </a:rPr>
              <a:t> </a:t>
            </a:r>
            <a:r>
              <a:rPr lang="en-US" sz="2400" b="1" spc="300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App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422041" lvl="1" indent="0" algn="just">
              <a:buNone/>
            </a:pPr>
            <a:r>
              <a:rPr lang="en-US" sz="500" b="1" spc="3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orbel" panose="020B0503020204020204" pitchFamily="34" charset="0"/>
              </a:rPr>
              <a:t>For Grievance Redressal, you may visit following website:</a:t>
            </a:r>
          </a:p>
          <a:p>
            <a:pPr marL="879241" lvl="1" indent="-457200" algn="just">
              <a:buFont typeface="Wingdings" panose="05000000000000000000" pitchFamily="2" charset="2"/>
              <a:buChar char="Ø"/>
            </a:pPr>
            <a:r>
              <a:rPr lang="en-US" sz="2800" spc="300" dirty="0" smtClean="0">
                <a:latin typeface="Corbel" panose="020B0503020204020204" pitchFamily="34" charset="0"/>
                <a:hlinkClick r:id="rId4"/>
              </a:rPr>
              <a:t>www.scores.gov.in</a:t>
            </a:r>
            <a:r>
              <a:rPr lang="en-US" sz="2800" spc="300" dirty="0">
                <a:latin typeface="Corbel" panose="020B0503020204020204" pitchFamily="34" charset="0"/>
                <a:hlinkClick r:id="rId4"/>
              </a:rPr>
              <a:t>/</a:t>
            </a:r>
            <a:endParaRPr lang="en-US" sz="2800" spc="300" dirty="0">
              <a:latin typeface="Corbel" panose="020B0503020204020204" pitchFamily="34" charset="0"/>
            </a:endParaRPr>
          </a:p>
          <a:p>
            <a:pPr marL="450850" indent="-450850">
              <a:buNone/>
            </a:pPr>
            <a:r>
              <a:rPr lang="en-US" sz="800" dirty="0">
                <a:solidFill>
                  <a:srgbClr val="0070C0"/>
                </a:solidFill>
                <a:latin typeface="Book Antiqua" panose="02040602050305030304" pitchFamily="18" charset="0"/>
              </a:rPr>
              <a:t>      </a:t>
            </a:r>
            <a:r>
              <a:rPr lang="en-US" sz="2400" dirty="0" smtClean="0">
                <a:latin typeface="Book Antiqua" panose="02040602050305030304" pitchFamily="18" charset="0"/>
              </a:rPr>
              <a:t>    </a:t>
            </a:r>
            <a:r>
              <a:rPr lang="en-US" sz="2400" dirty="0" smtClean="0">
                <a:latin typeface="Corbel" panose="020B0503020204020204" pitchFamily="34" charset="0"/>
              </a:rPr>
              <a:t>Or</a:t>
            </a:r>
            <a:r>
              <a:rPr lang="en-US" sz="2400" dirty="0">
                <a:latin typeface="Corbel" panose="020B0503020204020204" pitchFamily="34" charset="0"/>
              </a:rPr>
              <a:t>, you may call SEBI at following </a:t>
            </a:r>
            <a:r>
              <a:rPr lang="en-US" sz="2400" u="sng" dirty="0">
                <a:latin typeface="Corbel" panose="020B0503020204020204" pitchFamily="34" charset="0"/>
              </a:rPr>
              <a:t>Toll-free Helpline </a:t>
            </a:r>
            <a:r>
              <a:rPr lang="en-US" sz="2400" u="sng" dirty="0" smtClean="0">
                <a:latin typeface="Corbel" panose="020B0503020204020204" pitchFamily="34" charset="0"/>
              </a:rPr>
              <a:t>Numbers</a:t>
            </a:r>
            <a:r>
              <a:rPr lang="en-US" sz="2400" dirty="0" smtClean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from </a:t>
            </a:r>
            <a:r>
              <a:rPr lang="en-US" sz="2400" i="1" dirty="0">
                <a:latin typeface="Corbel" panose="020B0503020204020204" pitchFamily="34" charset="0"/>
              </a:rPr>
              <a:t>9:00am to 6:00pm </a:t>
            </a:r>
            <a:r>
              <a:rPr lang="en-US" sz="2400" dirty="0">
                <a:latin typeface="Corbel" panose="020B0503020204020204" pitchFamily="34" charset="0"/>
              </a:rPr>
              <a:t>on all days </a:t>
            </a:r>
            <a:r>
              <a:rPr lang="en-US" sz="2000" dirty="0">
                <a:latin typeface="Corbel" panose="020B0503020204020204" pitchFamily="34" charset="0"/>
              </a:rPr>
              <a:t>(excluding declared holidays in the state of Maharashtra)</a:t>
            </a:r>
            <a:r>
              <a:rPr lang="en-US" sz="2100" dirty="0">
                <a:solidFill>
                  <a:srgbClr val="0070C0"/>
                </a:solidFill>
                <a:latin typeface="Corbel" panose="020B0503020204020204" pitchFamily="34" charset="0"/>
              </a:rPr>
              <a:t>:</a:t>
            </a:r>
          </a:p>
          <a:p>
            <a:pPr marL="990600" lvl="1" indent="-457200" algn="just">
              <a:spcBef>
                <a:spcPts val="0"/>
              </a:spcBef>
              <a:buFont typeface="Wingdings" panose="05000000000000000000" pitchFamily="2" charset="2"/>
              <a:buChar char=")"/>
            </a:pPr>
            <a:r>
              <a:rPr lang="en-US" b="1" spc="300" dirty="0">
                <a:solidFill>
                  <a:srgbClr val="0033CC"/>
                </a:solidFill>
                <a:latin typeface="Corbel" panose="020B0503020204020204" pitchFamily="34" charset="0"/>
              </a:rPr>
              <a:t>1800 266 7575     </a:t>
            </a:r>
          </a:p>
          <a:p>
            <a:pPr marL="990600" lvl="1" indent="-457200" algn="just">
              <a:spcBef>
                <a:spcPts val="0"/>
              </a:spcBef>
              <a:buFont typeface="Wingdings" panose="05000000000000000000" pitchFamily="2" charset="2"/>
              <a:buChar char=")"/>
            </a:pPr>
            <a:r>
              <a:rPr lang="en-US" b="1" spc="300" dirty="0">
                <a:solidFill>
                  <a:srgbClr val="0033CC"/>
                </a:solidFill>
                <a:latin typeface="Corbel" panose="020B0503020204020204" pitchFamily="34" charset="0"/>
              </a:rPr>
              <a:t>1800 22 7575</a:t>
            </a:r>
          </a:p>
          <a:p>
            <a:pPr marL="365125" indent="-98425">
              <a:buNone/>
            </a:pPr>
            <a:r>
              <a:rPr lang="en-US" sz="2000" i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 marL="365760" lvl="1" indent="0">
              <a:buNone/>
            </a:pPr>
            <a:endParaRPr lang="en-US" sz="2400" dirty="0">
              <a:solidFill>
                <a:srgbClr val="0070C0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70C0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0085"/>
            <a:ext cx="6629400" cy="685800"/>
          </a:xfrm>
        </p:spPr>
        <p:txBody>
          <a:bodyPr>
            <a:normAutofit/>
          </a:bodyPr>
          <a:lstStyle/>
          <a:p>
            <a:pPr algn="ctr">
              <a:lnSpc>
                <a:spcPct val="93000"/>
              </a:lnSpc>
            </a:pPr>
            <a:r>
              <a:rPr lang="en-US" sz="3200" b="1" spc="-1" dirty="0" smtClean="0">
                <a:solidFill>
                  <a:srgbClr val="0070C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</a:t>
            </a:r>
            <a:r>
              <a:rPr lang="en-US" sz="3600" b="1" spc="-1" dirty="0">
                <a:latin typeface="Footlight MT Light" panose="0204060206030A020304" pitchFamily="18" charset="0"/>
                <a:ea typeface="+mn-ea"/>
                <a:cs typeface="Calibri" panose="020F0502020204030204" pitchFamily="34" charset="0"/>
              </a:rPr>
              <a:t>Additional Information</a:t>
            </a:r>
            <a:endParaRPr lang="en-IN" sz="3600" b="1" spc="-1" dirty="0">
              <a:latin typeface="Footlight MT Light" panose="0204060206030A0203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fld id="{804F3E05-18A8-41FF-96A9-4D7BABC6132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" name="Picture 2" descr="C:\Documents and Settings\Vivek\Desktop\SEBI-Logo.gif">
            <a:extLst>
              <a:ext uri="{FF2B5EF4-FFF2-40B4-BE49-F238E27FC236}">
                <a16:creationId xmlns:a16="http://schemas.microsoft.com/office/drawing/2014/main" id="{1ABC398C-9667-4F4B-81F4-5A3A7FA12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320" y="226478"/>
            <a:ext cx="553080" cy="52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/>
        </p:nvSpPr>
        <p:spPr>
          <a:xfrm>
            <a:off x="4598933" y="5405896"/>
            <a:ext cx="4316116" cy="699013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5250" algn="ctr"/>
            <a:r>
              <a:rPr lang="en-US" sz="1400" b="1" i="1" u="sng" dirty="0" smtClean="0">
                <a:latin typeface="Corbel" panose="020B0503020204020204" pitchFamily="34" charset="0"/>
              </a:rPr>
              <a:t>Helplines are available </a:t>
            </a:r>
            <a:r>
              <a:rPr lang="en-US" sz="1400" b="1" i="1" u="sng" dirty="0">
                <a:latin typeface="Corbel" panose="020B0503020204020204" pitchFamily="34" charset="0"/>
              </a:rPr>
              <a:t>in 8 Languages</a:t>
            </a:r>
            <a:r>
              <a:rPr lang="en-US" sz="1400" dirty="0">
                <a:latin typeface="Corbel" panose="020B0503020204020204" pitchFamily="34" charset="0"/>
              </a:rPr>
              <a:t>:  </a:t>
            </a:r>
            <a:endParaRPr lang="en-US" sz="1400" dirty="0" smtClean="0">
              <a:latin typeface="Corbel" panose="020B0503020204020204" pitchFamily="34" charset="0"/>
            </a:endParaRPr>
          </a:p>
          <a:p>
            <a:pPr marL="95250" algn="ctr"/>
            <a:r>
              <a:rPr lang="en-US" sz="1600" b="1" dirty="0" smtClean="0">
                <a:latin typeface="Corbel" panose="020B0503020204020204" pitchFamily="34" charset="0"/>
              </a:rPr>
              <a:t>English</a:t>
            </a:r>
            <a:r>
              <a:rPr lang="en-US" sz="1600" b="1" dirty="0">
                <a:latin typeface="Corbel" panose="020B0503020204020204" pitchFamily="34" charset="0"/>
              </a:rPr>
              <a:t>, Hindi, Bengali, Gujarati, Marathi, Kannada, Telugu and Tamil</a:t>
            </a:r>
          </a:p>
        </p:txBody>
      </p:sp>
      <p:sp>
        <p:nvSpPr>
          <p:cNvPr id="7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392696FE-6E03-4498-96FB-8F5B91C44110}" type="slidenum">
              <a:rPr lang="en-US" sz="1000" b="1" spc="-1" smtClean="0">
                <a:solidFill>
                  <a:srgbClr val="FFFFFF"/>
                </a:solidFill>
                <a:latin typeface="Calibri"/>
              </a:rPr>
              <a:t>38</a:t>
            </a:fld>
            <a:endParaRPr lang="en-IN" sz="1000" b="0" strike="noStrike" spc="-1" dirty="0"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158" y="2784457"/>
            <a:ext cx="4869242" cy="747104"/>
          </a:xfrm>
          <a:prstGeom prst="rect">
            <a:avLst/>
          </a:prstGeom>
        </p:spPr>
      </p:pic>
      <p:sp>
        <p:nvSpPr>
          <p:cNvPr id="11" name="CustomShape 3"/>
          <p:cNvSpPr/>
          <p:nvPr/>
        </p:nvSpPr>
        <p:spPr>
          <a:xfrm>
            <a:off x="513124" y="6324479"/>
            <a:ext cx="2789634" cy="240094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200" b="1" i="1" spc="-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SEBI :  HAR  INVESTOR  KI  TAAQAT</a:t>
            </a:r>
            <a:endParaRPr lang="en-IN" sz="1200" b="0" i="1" strike="noStrike" spc="-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-230040" y="2716484"/>
            <a:ext cx="9867960" cy="820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b"/>
          <a:lstStyle/>
          <a:p>
            <a:pPr algn="ctr">
              <a:lnSpc>
                <a:spcPct val="100000"/>
              </a:lnSpc>
            </a:pPr>
            <a:r>
              <a:rPr lang="en-IN" sz="4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Thank You</a:t>
            </a:r>
            <a:endParaRPr lang="en-IN" sz="4800" b="0" strike="noStrike" spc="-1" dirty="0">
              <a:latin typeface="Arial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39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4641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4480" y="2529841"/>
            <a:ext cx="6574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cs typeface="Arial" panose="020B0604020202020204" pitchFamily="34" charset="0"/>
              </a:rPr>
              <a:t>Dematerialisation</a:t>
            </a:r>
            <a:endParaRPr lang="en-US" sz="6000" b="1" dirty="0"/>
          </a:p>
        </p:txBody>
      </p:sp>
      <p:sp>
        <p:nvSpPr>
          <p:cNvPr id="5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>
                <a:solidFill>
                  <a:srgbClr val="FFFFFF"/>
                </a:solidFill>
                <a:latin typeface="Calibri"/>
              </a:rPr>
              <a:t>4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7" name="Picture 3"/>
          <p:cNvPicPr/>
          <p:nvPr/>
        </p:nvPicPr>
        <p:blipFill>
          <a:blip r:embed="rId3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5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41960" y="1149532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Conversion of </a:t>
            </a:r>
            <a:r>
              <a:rPr lang="en-US" sz="2400" b="1" dirty="0"/>
              <a:t>physical securities</a:t>
            </a:r>
            <a:r>
              <a:rPr lang="en-US" sz="2400" dirty="0"/>
              <a:t> into </a:t>
            </a:r>
            <a:r>
              <a:rPr lang="en-US" sz="2400" b="1" dirty="0"/>
              <a:t>electronic form</a:t>
            </a:r>
            <a:r>
              <a:rPr lang="en-US" sz="2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Some examples of securities that can be </a:t>
            </a:r>
            <a:r>
              <a:rPr lang="en-US" sz="2400" dirty="0" err="1" smtClean="0"/>
              <a:t>Dematerialised</a:t>
            </a:r>
            <a:r>
              <a:rPr lang="en-US" sz="2400" dirty="0" smtClean="0"/>
              <a:t> :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 </a:t>
            </a:r>
            <a:endParaRPr lang="en-US" sz="2400" dirty="0"/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29789" y="124480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What is </a:t>
            </a:r>
            <a:r>
              <a:rPr lang="en-US" sz="2800" b="1" dirty="0" smtClean="0">
                <a:cs typeface="Arial" panose="020B0604020202020204" pitchFamily="34" charset="0"/>
              </a:rPr>
              <a:t>Dematerialisation?</a:t>
            </a:r>
            <a:endParaRPr lang="en-US" sz="2800" b="1" dirty="0"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51226957"/>
              </p:ext>
            </p:extLst>
          </p:nvPr>
        </p:nvGraphicFramePr>
        <p:xfrm>
          <a:off x="749662" y="2364518"/>
          <a:ext cx="8379098" cy="370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3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95986" y="1110343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Investor should have a </a:t>
            </a:r>
            <a:r>
              <a:rPr lang="en-US" sz="2400" dirty="0" err="1" smtClean="0"/>
              <a:t>Demat</a:t>
            </a:r>
            <a:r>
              <a:rPr lang="en-US" sz="2400" dirty="0" smtClean="0"/>
              <a:t> </a:t>
            </a:r>
            <a:r>
              <a:rPr lang="en-US" sz="2400" dirty="0"/>
              <a:t>account with any </a:t>
            </a:r>
            <a:r>
              <a:rPr lang="en-US" sz="2400" dirty="0" smtClean="0"/>
              <a:t>Depository Participant (DP)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Securities should be available for </a:t>
            </a:r>
            <a:r>
              <a:rPr lang="en-US" sz="2400" dirty="0" smtClean="0"/>
              <a:t>Dematerialisation </a:t>
            </a:r>
            <a:r>
              <a:rPr lang="en-US" sz="2400" dirty="0"/>
              <a:t>(active ISIN</a:t>
            </a:r>
            <a:r>
              <a:rPr lang="en-US" sz="2400" dirty="0" smtClean="0"/>
              <a:t>):</a:t>
            </a:r>
            <a:endParaRPr lang="en-US" sz="2400" dirty="0"/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Company Details whose </a:t>
            </a:r>
            <a:r>
              <a:rPr lang="en-US" sz="2000" dirty="0"/>
              <a:t>securities are available for </a:t>
            </a:r>
            <a:r>
              <a:rPr lang="en-US" sz="2000" dirty="0" err="1" smtClean="0"/>
              <a:t>Demat</a:t>
            </a:r>
            <a:r>
              <a:rPr lang="en-US" sz="2000" dirty="0" smtClean="0"/>
              <a:t> </a:t>
            </a:r>
            <a:r>
              <a:rPr lang="en-US" sz="2000" dirty="0"/>
              <a:t>is available on websites of Depositories</a:t>
            </a:r>
          </a:p>
          <a:p>
            <a:pPr lvl="1" algn="just"/>
            <a:r>
              <a:rPr lang="en-US" sz="2000" b="1" dirty="0" smtClean="0"/>
              <a:t>- CDSL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https://www.cdslindia.com/Investors/InvestorCorner.aspx</a:t>
            </a:r>
            <a:endParaRPr lang="en-US" sz="2000" dirty="0"/>
          </a:p>
          <a:p>
            <a:pPr lvl="1" algn="just"/>
            <a:endParaRPr lang="en-US" sz="2000" dirty="0"/>
          </a:p>
          <a:p>
            <a:pPr lvl="1" algn="just"/>
            <a:r>
              <a:rPr lang="en-US" sz="2000" b="1" dirty="0" smtClean="0"/>
              <a:t>- NSDL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https://nsdl.co.in/master_search.php</a:t>
            </a:r>
            <a:endParaRPr lang="en-US" sz="2000" dirty="0"/>
          </a:p>
          <a:p>
            <a:pPr lvl="1"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Details of Registrar and Transfer Agent (RTA) </a:t>
            </a:r>
            <a:r>
              <a:rPr lang="en-US" sz="2000" dirty="0"/>
              <a:t>of </a:t>
            </a:r>
            <a:r>
              <a:rPr lang="en-US" sz="2000" dirty="0" smtClean="0"/>
              <a:t>company available on </a:t>
            </a:r>
            <a:r>
              <a:rPr lang="en-US" sz="2000" dirty="0"/>
              <a:t>“</a:t>
            </a:r>
            <a:r>
              <a:rPr lang="en-US" sz="2000" b="1" dirty="0"/>
              <a:t>Investor Relations</a:t>
            </a:r>
            <a:r>
              <a:rPr lang="en-US" sz="2000" dirty="0"/>
              <a:t>” section of the Company website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8612" y="307840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Prerequisites</a:t>
            </a:r>
          </a:p>
        </p:txBody>
      </p:sp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chemeClr val="bg1"/>
                </a:solidFill>
                <a:latin typeface="Arial"/>
              </a:rPr>
              <a:t>6</a:t>
            </a:r>
            <a:endParaRPr lang="en-IN" sz="10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4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6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33400" y="1828800"/>
            <a:ext cx="8686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n-US" sz="2000" dirty="0"/>
          </a:p>
          <a:p>
            <a:pPr lvl="1" algn="just"/>
            <a:endParaRPr lang="en-US" sz="2000" dirty="0"/>
          </a:p>
          <a:p>
            <a:pPr lvl="1" algn="just"/>
            <a:endParaRPr lang="en-US" sz="2000" dirty="0"/>
          </a:p>
          <a:p>
            <a:pPr lvl="1" algn="just"/>
            <a:endParaRPr lang="en-US" sz="2000" dirty="0"/>
          </a:p>
          <a:p>
            <a:pPr lvl="1" algn="just"/>
            <a:endParaRPr lang="en-US" sz="2000" dirty="0"/>
          </a:p>
          <a:p>
            <a:pPr lvl="1" algn="just"/>
            <a:endParaRPr lang="en-US" sz="2000" dirty="0"/>
          </a:p>
          <a:p>
            <a:pPr lvl="1" algn="just"/>
            <a:endParaRPr lang="en-US" sz="2000" dirty="0"/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-43326"/>
            <a:ext cx="666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Check Company Status (Sample)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9" y="1597378"/>
            <a:ext cx="5205793" cy="20983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22" y="4114800"/>
            <a:ext cx="5929771" cy="1971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471653" y="1962283"/>
            <a:ext cx="13716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Checking company status on NSDL 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459" y="4861023"/>
            <a:ext cx="147868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Checking company status on CDSL website</a:t>
            </a:r>
          </a:p>
        </p:txBody>
      </p:sp>
      <p:cxnSp>
        <p:nvCxnSpPr>
          <p:cNvPr id="7" name="Straight Arrow Connector 6"/>
          <p:cNvCxnSpPr>
            <a:stCxn id="3" idx="3"/>
            <a:endCxn id="5" idx="1"/>
          </p:cNvCxnSpPr>
          <p:nvPr/>
        </p:nvCxnSpPr>
        <p:spPr>
          <a:xfrm>
            <a:off x="5748921" y="2646545"/>
            <a:ext cx="1722732" cy="54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2187141" y="5100549"/>
            <a:ext cx="1165580" cy="382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7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14" name="Picture 3"/>
          <p:cNvPicPr/>
          <p:nvPr/>
        </p:nvPicPr>
        <p:blipFill>
          <a:blip r:embed="rId4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7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35174" y="831060"/>
            <a:ext cx="8686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b="1" dirty="0"/>
              <a:t>Broad Process </a:t>
            </a:r>
            <a:r>
              <a:rPr lang="en-US" sz="2400" dirty="0" smtClean="0"/>
              <a:t>: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b="1" dirty="0" smtClean="0"/>
              <a:t>Care </a:t>
            </a:r>
            <a:r>
              <a:rPr lang="en-US" sz="2000" b="1" dirty="0"/>
              <a:t>to be taken </a:t>
            </a:r>
            <a:r>
              <a:rPr lang="en-US" sz="2000" dirty="0"/>
              <a:t>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DRF </a:t>
            </a:r>
            <a:r>
              <a:rPr lang="en-US" sz="2000" dirty="0"/>
              <a:t>should be signed by all holders (in case of multiple holders)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Pattern of holdings in the certificates should match with </a:t>
            </a:r>
            <a:r>
              <a:rPr lang="en-US" sz="2000" dirty="0" err="1" smtClean="0"/>
              <a:t>Demat</a:t>
            </a:r>
            <a:r>
              <a:rPr lang="en-US" sz="2000" dirty="0" smtClean="0"/>
              <a:t> </a:t>
            </a:r>
            <a:r>
              <a:rPr lang="en-US" sz="2000" dirty="0"/>
              <a:t>account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b="1" dirty="0"/>
              <a:t>Separate DRF should be submitted for </a:t>
            </a:r>
            <a:r>
              <a:rPr lang="en-US" sz="2000" dirty="0"/>
              <a:t>-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Each </a:t>
            </a:r>
            <a:r>
              <a:rPr lang="en-US" sz="2000" b="1" dirty="0"/>
              <a:t>ISIN</a:t>
            </a:r>
            <a:r>
              <a:rPr lang="en-US" sz="2000" dirty="0"/>
              <a:t> (meaning of ISIN in later slide)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Free and locked in securities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Securities locked-in for different reasons and different lock-in release dates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167510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Process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2600750"/>
              </p:ext>
            </p:extLst>
          </p:nvPr>
        </p:nvGraphicFramePr>
        <p:xfrm>
          <a:off x="814124" y="1266856"/>
          <a:ext cx="8699863" cy="148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8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8" name="Picture 3"/>
          <p:cNvPicPr/>
          <p:nvPr/>
        </p:nvPicPr>
        <p:blipFill>
          <a:blip r:embed="rId7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6389" y="456790"/>
            <a:ext cx="8948057" cy="55707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400" b="1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 smtClean="0"/>
              <a:t>Example </a:t>
            </a:r>
            <a:r>
              <a:rPr lang="en-US" dirty="0"/>
              <a:t>of ISIN -</a:t>
            </a:r>
            <a:r>
              <a:rPr lang="en-US" u="sng" dirty="0"/>
              <a:t> </a:t>
            </a:r>
            <a:r>
              <a:rPr lang="en-US" sz="3600" b="1" u="sng" dirty="0"/>
              <a:t>IN</a:t>
            </a:r>
            <a:r>
              <a:rPr lang="en-US" sz="3600" b="1" dirty="0"/>
              <a:t> </a:t>
            </a:r>
            <a:r>
              <a:rPr lang="en-US" sz="3600" b="1" u="sng" dirty="0"/>
              <a:t>E</a:t>
            </a:r>
            <a:r>
              <a:rPr lang="en-US" sz="3600" b="1" dirty="0"/>
              <a:t> </a:t>
            </a:r>
            <a:r>
              <a:rPr lang="en-US" sz="3600" b="1" u="sng" dirty="0"/>
              <a:t>005A</a:t>
            </a:r>
            <a:r>
              <a:rPr lang="en-US" sz="3600" b="1" dirty="0"/>
              <a:t> </a:t>
            </a:r>
            <a:r>
              <a:rPr lang="en-US" sz="3600" b="1" u="sng" dirty="0"/>
              <a:t>08</a:t>
            </a:r>
            <a:r>
              <a:rPr lang="en-US" sz="3600" b="1" dirty="0"/>
              <a:t> </a:t>
            </a:r>
            <a:r>
              <a:rPr lang="en-US" sz="3600" b="1" u="sng" dirty="0"/>
              <a:t>02</a:t>
            </a:r>
            <a:r>
              <a:rPr lang="en-US" sz="3600" b="1" dirty="0"/>
              <a:t> </a:t>
            </a:r>
            <a:r>
              <a:rPr lang="en-US" sz="3600" b="1" u="sng" dirty="0" smtClean="0"/>
              <a:t>0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3600" b="1" u="sng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3600" b="1" u="sng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36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382485" y="307840"/>
            <a:ext cx="666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Arial" panose="020B0604020202020204" pitchFamily="34" charset="0"/>
              </a:rPr>
              <a:t>Dematerialisation </a:t>
            </a:r>
            <a:r>
              <a:rPr lang="en-US" sz="2800" b="1" dirty="0">
                <a:cs typeface="Arial" panose="020B0604020202020204" pitchFamily="34" charset="0"/>
              </a:rPr>
              <a:t>: Meaning of ISIN</a:t>
            </a:r>
          </a:p>
        </p:txBody>
      </p:sp>
      <p:sp>
        <p:nvSpPr>
          <p:cNvPr id="4" name="Oval 3"/>
          <p:cNvSpPr/>
          <p:nvPr/>
        </p:nvSpPr>
        <p:spPr>
          <a:xfrm>
            <a:off x="1097145" y="986382"/>
            <a:ext cx="7493915" cy="718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International Securities Identification Number (ISIN)</a:t>
            </a:r>
            <a:endParaRPr lang="en-IN" b="1" dirty="0"/>
          </a:p>
        </p:txBody>
      </p:sp>
      <p:cxnSp>
        <p:nvCxnSpPr>
          <p:cNvPr id="7" name="Straight Arrow Connector 6"/>
          <p:cNvCxnSpPr>
            <a:endCxn id="17" idx="0"/>
          </p:cNvCxnSpPr>
          <p:nvPr/>
        </p:nvCxnSpPr>
        <p:spPr>
          <a:xfrm flipH="1">
            <a:off x="1685776" y="1709802"/>
            <a:ext cx="3098522" cy="62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4"/>
            <a:endCxn id="22" idx="0"/>
          </p:cNvCxnSpPr>
          <p:nvPr/>
        </p:nvCxnSpPr>
        <p:spPr>
          <a:xfrm flipH="1">
            <a:off x="3887761" y="1704839"/>
            <a:ext cx="956342" cy="629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3" idx="0"/>
          </p:cNvCxnSpPr>
          <p:nvPr/>
        </p:nvCxnSpPr>
        <p:spPr>
          <a:xfrm>
            <a:off x="4784297" y="1704839"/>
            <a:ext cx="1366558" cy="62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4"/>
            <a:endCxn id="24" idx="0"/>
          </p:cNvCxnSpPr>
          <p:nvPr/>
        </p:nvCxnSpPr>
        <p:spPr>
          <a:xfrm>
            <a:off x="4844103" y="1704839"/>
            <a:ext cx="3399447" cy="629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38719" y="2333939"/>
            <a:ext cx="1894113" cy="8791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Unique Identification Number for Each Security</a:t>
            </a:r>
            <a:endParaRPr lang="en-IN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3073190" y="2333940"/>
            <a:ext cx="1629141" cy="8791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Contains 12 Characters</a:t>
            </a:r>
            <a:endParaRPr lang="en-IN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5079891" y="2333939"/>
            <a:ext cx="2141927" cy="8791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Allotted by NSDL in India for all securities except Government securities</a:t>
            </a:r>
            <a:endParaRPr lang="en-IN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7464379" y="2333938"/>
            <a:ext cx="1558342" cy="9007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Same ISIN used by both depositories</a:t>
            </a:r>
            <a:endParaRPr lang="en-IN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867305" y="4277893"/>
            <a:ext cx="2071838" cy="458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60" idx="0"/>
          </p:cNvCxnSpPr>
          <p:nvPr/>
        </p:nvCxnSpPr>
        <p:spPr>
          <a:xfrm flipH="1">
            <a:off x="2788407" y="4277893"/>
            <a:ext cx="667384" cy="66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58" idx="0"/>
          </p:cNvCxnSpPr>
          <p:nvPr/>
        </p:nvCxnSpPr>
        <p:spPr>
          <a:xfrm>
            <a:off x="4391163" y="4245428"/>
            <a:ext cx="439049" cy="873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208476" y="4262902"/>
            <a:ext cx="1349079" cy="73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966101" y="4277893"/>
            <a:ext cx="2195498" cy="560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57555" y="3971108"/>
            <a:ext cx="1149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84306" y="3786442"/>
            <a:ext cx="15283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Check Digit</a:t>
            </a:r>
            <a:endParaRPr lang="en-IN" dirty="0"/>
          </a:p>
        </p:txBody>
      </p:sp>
      <p:sp>
        <p:nvSpPr>
          <p:cNvPr id="53" name="TextBox 52"/>
          <p:cNvSpPr txBox="1"/>
          <p:nvPr/>
        </p:nvSpPr>
        <p:spPr>
          <a:xfrm>
            <a:off x="7784306" y="4890970"/>
            <a:ext cx="16601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Serial No./ Type of Instrument.</a:t>
            </a:r>
            <a:endParaRPr lang="en-IN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5966101" y="5014080"/>
            <a:ext cx="130155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‘08’ for Security Code</a:t>
            </a:r>
            <a:endParaRPr lang="en-IN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4133937" y="5119207"/>
            <a:ext cx="139254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sz="1600" dirty="0" smtClean="0"/>
              <a:t>005A</a:t>
            </a:r>
            <a:r>
              <a:rPr lang="en-US" dirty="0" smtClean="0"/>
              <a:t>’ for Company Identity</a:t>
            </a:r>
            <a:endParaRPr lang="en-IN" dirty="0"/>
          </a:p>
        </p:txBody>
      </p:sp>
      <p:sp>
        <p:nvSpPr>
          <p:cNvPr id="60" name="TextBox 59"/>
          <p:cNvSpPr txBox="1"/>
          <p:nvPr/>
        </p:nvSpPr>
        <p:spPr>
          <a:xfrm>
            <a:off x="1900076" y="4946731"/>
            <a:ext cx="177666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‘E’ stands for Company.</a:t>
            </a:r>
          </a:p>
          <a:p>
            <a:endParaRPr lang="en-US" sz="1600" dirty="0"/>
          </a:p>
          <a:p>
            <a:r>
              <a:rPr lang="en-US" sz="1600" dirty="0" smtClean="0"/>
              <a:t>‘F’ stands for Mutual Funds</a:t>
            </a:r>
            <a:endParaRPr lang="en-IN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296032" y="4736011"/>
            <a:ext cx="120401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‘IN’ stands for India</a:t>
            </a:r>
            <a:endParaRPr lang="en-IN" sz="1600" dirty="0"/>
          </a:p>
        </p:txBody>
      </p:sp>
      <p:sp>
        <p:nvSpPr>
          <p:cNvPr id="26" name="CustomShape 3"/>
          <p:cNvSpPr/>
          <p:nvPr/>
        </p:nvSpPr>
        <p:spPr>
          <a:xfrm>
            <a:off x="9410760" y="6324480"/>
            <a:ext cx="227160" cy="227160"/>
          </a:xfrm>
          <a:prstGeom prst="rect">
            <a:avLst/>
          </a:prstGeom>
          <a:solidFill>
            <a:srgbClr val="0771B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000" b="1" spc="-1" dirty="0" smtClean="0">
                <a:solidFill>
                  <a:srgbClr val="FFFFFF"/>
                </a:solidFill>
                <a:latin typeface="Calibri"/>
              </a:rPr>
              <a:t>9</a:t>
            </a:r>
            <a:endParaRPr lang="en-IN" sz="1000" b="0" strike="noStrike" spc="-1" dirty="0">
              <a:latin typeface="Arial"/>
            </a:endParaRPr>
          </a:p>
        </p:txBody>
      </p:sp>
      <p:pic>
        <p:nvPicPr>
          <p:cNvPr id="28" name="Picture 3"/>
          <p:cNvPicPr/>
          <p:nvPr/>
        </p:nvPicPr>
        <p:blipFill>
          <a:blip r:embed="rId2"/>
          <a:stretch/>
        </p:blipFill>
        <p:spPr>
          <a:xfrm>
            <a:off x="8876400" y="0"/>
            <a:ext cx="1029600" cy="80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lassify>
  <SNO>1</SNO>
  <KDate>2020-06-05 14:41:58</KDate>
  <Classification>SEBI-INTERNAL</Classification>
  <HostName>MUM0111392A</HostName>
  <Domain_User>SEBINT/1392</Domain_User>
  <IPAdd>10.88.98.23</IPAdd>
  <FilePath>C:\Users\1392\Downloads\PPT for webinar May 30 2020 (1).pptx</FilePath>
  <KID>E4B97AF59085637269649180931804</KID>
  <UniqueName/>
  <Suggested/>
  <Justification/>
</Klassify>
</file>

<file path=customXml/itemProps1.xml><?xml version="1.0" encoding="utf-8"?>
<ds:datastoreItem xmlns:ds="http://schemas.openxmlformats.org/officeDocument/2006/customXml" ds:itemID="{14C044F2-5146-49E2-A5CC-AE0B4F587A7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9128</TotalTime>
  <Words>1968</Words>
  <Application>Microsoft Office PowerPoint</Application>
  <PresentationFormat>A4 Paper (210x297 mm)</PresentationFormat>
  <Paragraphs>347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Book Antiqua</vt:lpstr>
      <vt:lpstr>Calibri</vt:lpstr>
      <vt:lpstr>Corbel</vt:lpstr>
      <vt:lpstr>DejaVu Sans</vt:lpstr>
      <vt:lpstr>Eras Demi ITC</vt:lpstr>
      <vt:lpstr>Footlight MT Light</vt:lpstr>
      <vt:lpstr>Symbol</vt:lpstr>
      <vt:lpstr>Wingdings</vt:lpstr>
      <vt:lpstr>Wingdings 2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Time Password (OTP) for off-market transfer and E-voting facility</vt:lpstr>
      <vt:lpstr> Additional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DELL</dc:creator>
  <dc:description/>
  <cp:lastModifiedBy>MAHESH PARU KHANDARE</cp:lastModifiedBy>
  <cp:revision>277</cp:revision>
  <cp:lastPrinted>2022-11-30T07:07:33Z</cp:lastPrinted>
  <dcterms:modified xsi:type="dcterms:W3CDTF">2022-11-30T08:43:50Z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A4 Paper (210x297 mm)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  <property fmtid="{D5CDD505-2E9C-101B-9397-08002B2CF9AE}" pid="12" name="Classification">
    <vt:lpwstr>SEBI-INTERNAL</vt:lpwstr>
  </property>
  <property fmtid="{D5CDD505-2E9C-101B-9397-08002B2CF9AE}" pid="13" name="Rules">
    <vt:lpwstr/>
  </property>
  <property fmtid="{D5CDD505-2E9C-101B-9397-08002B2CF9AE}" pid="14" name="KID">
    <vt:lpwstr>E4B97AF59085637269649180931804</vt:lpwstr>
  </property>
</Properties>
</file>